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Arial Bold" charset="1" panose="020B0802020202020204"/>
      <p:regular r:id="rId21"/>
    </p:embeddedFont>
    <p:embeddedFont>
      <p:font typeface="Arial" charset="1" panose="020B0502020202020204"/>
      <p:regular r:id="rId22"/>
    </p:embeddedFont>
    <p:embeddedFont>
      <p:font typeface="Poppins" charset="1" panose="000005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30.png" Type="http://schemas.openxmlformats.org/officeDocument/2006/relationships/image"/><Relationship Id="rId6" Target="../media/image31.png" Type="http://schemas.openxmlformats.org/officeDocument/2006/relationships/image"/><Relationship Id="rId7" Target="../media/image3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3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34.png" Type="http://schemas.openxmlformats.org/officeDocument/2006/relationships/image"/><Relationship Id="rId6" Target="../media/image3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36.png" Type="http://schemas.openxmlformats.org/officeDocument/2006/relationships/image"/><Relationship Id="rId6" Target="../media/image37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Relationship Id="rId8" Target="../media/image1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svg" Type="http://schemas.openxmlformats.org/officeDocument/2006/relationships/image"/><Relationship Id="rId11" Target="../media/image24.png" Type="http://schemas.openxmlformats.org/officeDocument/2006/relationships/image"/><Relationship Id="rId12" Target="../media/image25.png" Type="http://schemas.openxmlformats.org/officeDocument/2006/relationships/image"/><Relationship Id="rId13" Target="../media/image26.svg" Type="http://schemas.openxmlformats.org/officeDocument/2006/relationships/image"/><Relationship Id="rId14" Target="../media/image27.png" Type="http://schemas.openxmlformats.org/officeDocument/2006/relationships/image"/><Relationship Id="rId15" Target="../media/image28.svg" Type="http://schemas.openxmlformats.org/officeDocument/2006/relationships/image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2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6C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1028700"/>
            <a:ext cx="3127132" cy="2719498"/>
            <a:chOff x="0" y="0"/>
            <a:chExt cx="4169509" cy="36259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69537" cy="3625977"/>
            </a:xfrm>
            <a:custGeom>
              <a:avLst/>
              <a:gdLst/>
              <a:ahLst/>
              <a:cxnLst/>
              <a:rect r="r" b="b" t="t" l="l"/>
              <a:pathLst>
                <a:path h="3625977" w="4169537">
                  <a:moveTo>
                    <a:pt x="0" y="0"/>
                  </a:moveTo>
                  <a:lnTo>
                    <a:pt x="4169537" y="0"/>
                  </a:lnTo>
                  <a:lnTo>
                    <a:pt x="4169537" y="3625977"/>
                  </a:lnTo>
                  <a:lnTo>
                    <a:pt x="0" y="36259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" r="0" b="-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53534" y="1408600"/>
            <a:ext cx="3823377" cy="7704538"/>
            <a:chOff x="0" y="0"/>
            <a:chExt cx="5097836" cy="1027271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097780" cy="10272776"/>
            </a:xfrm>
            <a:custGeom>
              <a:avLst/>
              <a:gdLst/>
              <a:ahLst/>
              <a:cxnLst/>
              <a:rect r="r" b="b" t="t" l="l"/>
              <a:pathLst>
                <a:path h="10272776" w="5097780">
                  <a:moveTo>
                    <a:pt x="0" y="0"/>
                  </a:moveTo>
                  <a:lnTo>
                    <a:pt x="5097780" y="0"/>
                  </a:lnTo>
                  <a:lnTo>
                    <a:pt x="5097780" y="10272776"/>
                  </a:lnTo>
                  <a:lnTo>
                    <a:pt x="0" y="102727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84" t="0" r="-8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53534" y="1173863"/>
            <a:ext cx="3842638" cy="7704538"/>
            <a:chOff x="0" y="0"/>
            <a:chExt cx="5123517" cy="102727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23561" cy="10272776"/>
            </a:xfrm>
            <a:custGeom>
              <a:avLst/>
              <a:gdLst/>
              <a:ahLst/>
              <a:cxnLst/>
              <a:rect r="r" b="b" t="t" l="l"/>
              <a:pathLst>
                <a:path h="10272776" w="5123561">
                  <a:moveTo>
                    <a:pt x="0" y="0"/>
                  </a:moveTo>
                  <a:lnTo>
                    <a:pt x="5123561" y="0"/>
                  </a:lnTo>
                  <a:lnTo>
                    <a:pt x="5123561" y="10272776"/>
                  </a:lnTo>
                  <a:lnTo>
                    <a:pt x="0" y="102727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7" t="0" r="-2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53534" y="9671207"/>
            <a:ext cx="18234466" cy="615793"/>
            <a:chOff x="0" y="0"/>
            <a:chExt cx="24312621" cy="82105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312626" cy="821055"/>
            </a:xfrm>
            <a:custGeom>
              <a:avLst/>
              <a:gdLst/>
              <a:ahLst/>
              <a:cxnLst/>
              <a:rect r="r" b="b" t="t" l="l"/>
              <a:pathLst>
                <a:path h="821055" w="24312626">
                  <a:moveTo>
                    <a:pt x="0" y="0"/>
                  </a:moveTo>
                  <a:lnTo>
                    <a:pt x="24312626" y="0"/>
                  </a:lnTo>
                  <a:lnTo>
                    <a:pt x="24312626" y="821055"/>
                  </a:lnTo>
                  <a:lnTo>
                    <a:pt x="0" y="8210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1964" r="0" b="-11964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3276600" y="4015740"/>
            <a:ext cx="14582775" cy="818515"/>
            <a:chOff x="0" y="0"/>
            <a:chExt cx="19443700" cy="10913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443700" cy="1091353"/>
            </a:xfrm>
            <a:custGeom>
              <a:avLst/>
              <a:gdLst/>
              <a:ahLst/>
              <a:cxnLst/>
              <a:rect r="r" b="b" t="t" l="l"/>
              <a:pathLst>
                <a:path h="1091353" w="19443700">
                  <a:moveTo>
                    <a:pt x="0" y="0"/>
                  </a:moveTo>
                  <a:lnTo>
                    <a:pt x="19443700" y="0"/>
                  </a:lnTo>
                  <a:lnTo>
                    <a:pt x="19443700" y="1091353"/>
                  </a:lnTo>
                  <a:lnTo>
                    <a:pt x="0" y="10913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71450"/>
              <a:ext cx="19443700" cy="126280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384"/>
                </a:lnSpc>
              </a:pPr>
              <a:r>
                <a:rPr lang="en-US" sz="455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THỰC TẬP CNTT 5: TRIỂN KHAI ỨNG DỤNG AI, IoT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581400" y="4914900"/>
            <a:ext cx="14470380" cy="1435735"/>
            <a:chOff x="0" y="0"/>
            <a:chExt cx="19293840" cy="191431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9293839" cy="1914313"/>
            </a:xfrm>
            <a:custGeom>
              <a:avLst/>
              <a:gdLst/>
              <a:ahLst/>
              <a:cxnLst/>
              <a:rect r="r" b="b" t="t" l="l"/>
              <a:pathLst>
                <a:path h="1914313" w="19293839">
                  <a:moveTo>
                    <a:pt x="0" y="0"/>
                  </a:moveTo>
                  <a:lnTo>
                    <a:pt x="19293839" y="0"/>
                  </a:lnTo>
                  <a:lnTo>
                    <a:pt x="19293839" y="1914313"/>
                  </a:lnTo>
                  <a:lnTo>
                    <a:pt x="0" y="19143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61925"/>
              <a:ext cx="19293840" cy="2076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56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ĐỀ TÀI: HỆ THỐNG NHẬN DIỆN KHUÔN MẶT VÀ CẢNH BÁO CHUYỂN ĐỘNG TRONG GIÁM SÁT AN NINH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810275" y="7497910"/>
            <a:ext cx="6221760" cy="1173480"/>
            <a:chOff x="0" y="0"/>
            <a:chExt cx="8295680" cy="15646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295680" cy="1564640"/>
            </a:xfrm>
            <a:custGeom>
              <a:avLst/>
              <a:gdLst/>
              <a:ahLst/>
              <a:cxnLst/>
              <a:rect r="r" b="b" t="t" l="l"/>
              <a:pathLst>
                <a:path h="1564640" w="8295680">
                  <a:moveTo>
                    <a:pt x="0" y="0"/>
                  </a:moveTo>
                  <a:lnTo>
                    <a:pt x="8295680" y="0"/>
                  </a:lnTo>
                  <a:lnTo>
                    <a:pt x="8295680" y="1564640"/>
                  </a:lnTo>
                  <a:lnTo>
                    <a:pt x="0" y="15646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33350"/>
              <a:ext cx="8295680" cy="16979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620"/>
                </a:lnSpc>
              </a:pPr>
              <a:r>
                <a:rPr lang="en-US" sz="33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Giảng viên: ThS. Lê Trung Hiếu </a:t>
              </a:r>
            </a:p>
            <a:p>
              <a:pPr algn="l">
                <a:lnSpc>
                  <a:spcPts val="4620"/>
                </a:lnSpc>
              </a:pPr>
              <a:r>
                <a:rPr lang="en-US" sz="33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                  Nguyễn Văn Nhân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733800" y="6515100"/>
            <a:ext cx="6101715" cy="818515"/>
            <a:chOff x="0" y="0"/>
            <a:chExt cx="8135620" cy="109135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35620" cy="1091353"/>
            </a:xfrm>
            <a:custGeom>
              <a:avLst/>
              <a:gdLst/>
              <a:ahLst/>
              <a:cxnLst/>
              <a:rect r="r" b="b" t="t" l="l"/>
              <a:pathLst>
                <a:path h="1091353" w="8135620">
                  <a:moveTo>
                    <a:pt x="0" y="0"/>
                  </a:moveTo>
                  <a:lnTo>
                    <a:pt x="8135620" y="0"/>
                  </a:lnTo>
                  <a:lnTo>
                    <a:pt x="8135620" y="1091353"/>
                  </a:lnTo>
                  <a:lnTo>
                    <a:pt x="0" y="10913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71450"/>
              <a:ext cx="8135620" cy="126280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384"/>
                </a:lnSpc>
              </a:pPr>
              <a:r>
                <a:rPr lang="en-US" sz="455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Trình bày: Nhóm 4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11884" y="1328165"/>
            <a:ext cx="8432116" cy="807720"/>
            <a:chOff x="0" y="0"/>
            <a:chExt cx="11242821" cy="107696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42822" cy="1076960"/>
            </a:xfrm>
            <a:custGeom>
              <a:avLst/>
              <a:gdLst/>
              <a:ahLst/>
              <a:cxnLst/>
              <a:rect r="r" b="b" t="t" l="l"/>
              <a:pathLst>
                <a:path h="1076960" w="11242822">
                  <a:moveTo>
                    <a:pt x="0" y="0"/>
                  </a:moveTo>
                  <a:lnTo>
                    <a:pt x="11242822" y="0"/>
                  </a:lnTo>
                  <a:lnTo>
                    <a:pt x="11242822" y="1076960"/>
                  </a:lnTo>
                  <a:lnTo>
                    <a:pt x="0" y="1076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71450"/>
              <a:ext cx="11242821" cy="1248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CÁCH THỨC TRIỂN KHAI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121812" y="2713633"/>
            <a:ext cx="4316431" cy="6440482"/>
            <a:chOff x="0" y="0"/>
            <a:chExt cx="5755241" cy="8587309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108409" y="7810526"/>
              <a:ext cx="5539169" cy="776783"/>
              <a:chOff x="0" y="0"/>
              <a:chExt cx="5539169" cy="776783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5539232" cy="776732"/>
              </a:xfrm>
              <a:custGeom>
                <a:avLst/>
                <a:gdLst/>
                <a:ahLst/>
                <a:cxnLst/>
                <a:rect r="r" b="b" t="t" l="l"/>
                <a:pathLst>
                  <a:path h="776732" w="5539232">
                    <a:moveTo>
                      <a:pt x="0" y="0"/>
                    </a:moveTo>
                    <a:lnTo>
                      <a:pt x="5539232" y="0"/>
                    </a:lnTo>
                    <a:lnTo>
                      <a:pt x="5539232" y="776732"/>
                    </a:lnTo>
                    <a:lnTo>
                      <a:pt x="0" y="776732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0" t="-20665" r="1" b="-20671"/>
                </a:stretch>
              </a:blipFill>
            </p:spPr>
          </p:sp>
        </p:grp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755241" cy="8191264"/>
            </a:xfrm>
            <a:custGeom>
              <a:avLst/>
              <a:gdLst/>
              <a:ahLst/>
              <a:cxnLst/>
              <a:rect r="r" b="b" t="t" l="l"/>
              <a:pathLst>
                <a:path h="8191264" w="5755241">
                  <a:moveTo>
                    <a:pt x="0" y="0"/>
                  </a:moveTo>
                  <a:lnTo>
                    <a:pt x="5755241" y="0"/>
                  </a:lnTo>
                  <a:lnTo>
                    <a:pt x="5755241" y="8191264"/>
                  </a:lnTo>
                  <a:lnTo>
                    <a:pt x="0" y="8191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15301" y="1103741"/>
              <a:ext cx="5589969" cy="50800"/>
              <a:chOff x="0" y="0"/>
              <a:chExt cx="5589969" cy="50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25400" y="0"/>
                <a:ext cx="5539232" cy="50800"/>
              </a:xfrm>
              <a:custGeom>
                <a:avLst/>
                <a:gdLst/>
                <a:ahLst/>
                <a:cxnLst/>
                <a:rect r="r" b="b" t="t" l="l"/>
                <a:pathLst>
                  <a:path h="50800" w="5539232">
                    <a:moveTo>
                      <a:pt x="0" y="0"/>
                    </a:moveTo>
                    <a:lnTo>
                      <a:pt x="5539232" y="0"/>
                    </a:lnTo>
                    <a:lnTo>
                      <a:pt x="5539232" y="50800"/>
                    </a:lnTo>
                    <a:lnTo>
                      <a:pt x="0" y="50800"/>
                    </a:lnTo>
                    <a:close/>
                  </a:path>
                </a:pathLst>
              </a:custGeom>
              <a:solidFill>
                <a:srgbClr val="145DA0"/>
              </a:solidFill>
            </p:spPr>
          </p:sp>
        </p:grpSp>
        <p:grpSp>
          <p:nvGrpSpPr>
            <p:cNvPr name="Group 17" id="17"/>
            <p:cNvGrpSpPr/>
            <p:nvPr/>
          </p:nvGrpSpPr>
          <p:grpSpPr>
            <a:xfrm rot="0">
              <a:off x="493596" y="1700641"/>
              <a:ext cx="4772269" cy="3004820"/>
              <a:chOff x="0" y="0"/>
              <a:chExt cx="4772269" cy="300482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4772269" cy="3004820"/>
              </a:xfrm>
              <a:custGeom>
                <a:avLst/>
                <a:gdLst/>
                <a:ahLst/>
                <a:cxnLst/>
                <a:rect r="r" b="b" t="t" l="l"/>
                <a:pathLst>
                  <a:path h="3004820" w="4772269">
                    <a:moveTo>
                      <a:pt x="0" y="0"/>
                    </a:moveTo>
                    <a:lnTo>
                      <a:pt x="4772269" y="0"/>
                    </a:lnTo>
                    <a:lnTo>
                      <a:pt x="4772269" y="3004820"/>
                    </a:lnTo>
                    <a:lnTo>
                      <a:pt x="0" y="300482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104775"/>
                <a:ext cx="4772269" cy="3109595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514"/>
                  </a:lnSpc>
                </a:pPr>
                <a:r>
                  <a:rPr lang="en-US" sz="2510" spc="-50">
                    <a:solidFill>
                      <a:srgbClr val="145DA0"/>
                    </a:solidFill>
                    <a:latin typeface="Arial"/>
                    <a:ea typeface="Arial"/>
                    <a:cs typeface="Arial"/>
                    <a:sym typeface="Arial"/>
                  </a:rPr>
                  <a:t>Dữ liệu gồm ảnh khuôn mặt cá nhân tự thu thập với các góc độ khuôn mặt, để cho ra kết quả chính xác</a:t>
                </a: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491485" y="403263"/>
              <a:ext cx="4654655" cy="586177"/>
              <a:chOff x="0" y="0"/>
              <a:chExt cx="4654655" cy="586177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4654655" cy="586177"/>
              </a:xfrm>
              <a:custGeom>
                <a:avLst/>
                <a:gdLst/>
                <a:ahLst/>
                <a:cxnLst/>
                <a:rect r="r" b="b" t="t" l="l"/>
                <a:pathLst>
                  <a:path h="586177" w="4654655">
                    <a:moveTo>
                      <a:pt x="0" y="0"/>
                    </a:moveTo>
                    <a:lnTo>
                      <a:pt x="4654655" y="0"/>
                    </a:lnTo>
                    <a:lnTo>
                      <a:pt x="4654655" y="586177"/>
                    </a:lnTo>
                    <a:lnTo>
                      <a:pt x="0" y="58617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104775"/>
                <a:ext cx="4654655" cy="690952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405"/>
                  </a:lnSpc>
                </a:pPr>
                <a:r>
                  <a:rPr lang="en-US" sz="2435" b="true">
                    <a:solidFill>
                      <a:srgbClr val="145DA0"/>
                    </a:solidFill>
                    <a:latin typeface="Arial Bold"/>
                    <a:ea typeface="Arial Bold"/>
                    <a:cs typeface="Arial Bold"/>
                    <a:sym typeface="Arial Bold"/>
                  </a:rPr>
                  <a:t>Thu thập dữ liệu</a:t>
                </a:r>
              </a:p>
            </p:txBody>
          </p:sp>
        </p:grpSp>
      </p:grpSp>
      <p:grpSp>
        <p:nvGrpSpPr>
          <p:cNvPr name="Group 23" id="23"/>
          <p:cNvGrpSpPr/>
          <p:nvPr/>
        </p:nvGrpSpPr>
        <p:grpSpPr>
          <a:xfrm rot="0">
            <a:off x="12581069" y="2713633"/>
            <a:ext cx="4316431" cy="6440482"/>
            <a:chOff x="0" y="0"/>
            <a:chExt cx="5755241" cy="8587309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108409" y="7810526"/>
              <a:ext cx="5539169" cy="776783"/>
              <a:chOff x="0" y="0"/>
              <a:chExt cx="5539169" cy="776783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5539232" cy="776732"/>
              </a:xfrm>
              <a:custGeom>
                <a:avLst/>
                <a:gdLst/>
                <a:ahLst/>
                <a:cxnLst/>
                <a:rect r="r" b="b" t="t" l="l"/>
                <a:pathLst>
                  <a:path h="776732" w="5539232">
                    <a:moveTo>
                      <a:pt x="0" y="0"/>
                    </a:moveTo>
                    <a:lnTo>
                      <a:pt x="5539232" y="0"/>
                    </a:lnTo>
                    <a:lnTo>
                      <a:pt x="5539232" y="776732"/>
                    </a:lnTo>
                    <a:lnTo>
                      <a:pt x="0" y="776732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0" t="-20665" r="1" b="-20671"/>
                </a:stretch>
              </a:blipFill>
            </p:spPr>
          </p:sp>
        </p:grp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755241" cy="8191264"/>
            </a:xfrm>
            <a:custGeom>
              <a:avLst/>
              <a:gdLst/>
              <a:ahLst/>
              <a:cxnLst/>
              <a:rect r="r" b="b" t="t" l="l"/>
              <a:pathLst>
                <a:path h="8191264" w="5755241">
                  <a:moveTo>
                    <a:pt x="0" y="0"/>
                  </a:moveTo>
                  <a:lnTo>
                    <a:pt x="5755241" y="0"/>
                  </a:lnTo>
                  <a:lnTo>
                    <a:pt x="5755241" y="8191264"/>
                  </a:lnTo>
                  <a:lnTo>
                    <a:pt x="0" y="8191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7" id="27"/>
            <p:cNvGrpSpPr/>
            <p:nvPr/>
          </p:nvGrpSpPr>
          <p:grpSpPr>
            <a:xfrm rot="0">
              <a:off x="115301" y="1129141"/>
              <a:ext cx="5589969" cy="50800"/>
              <a:chOff x="0" y="0"/>
              <a:chExt cx="5589969" cy="50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25400" y="0"/>
                <a:ext cx="5539232" cy="50800"/>
              </a:xfrm>
              <a:custGeom>
                <a:avLst/>
                <a:gdLst/>
                <a:ahLst/>
                <a:cxnLst/>
                <a:rect r="r" b="b" t="t" l="l"/>
                <a:pathLst>
                  <a:path h="50800" w="5539232">
                    <a:moveTo>
                      <a:pt x="0" y="0"/>
                    </a:moveTo>
                    <a:lnTo>
                      <a:pt x="5539232" y="0"/>
                    </a:lnTo>
                    <a:lnTo>
                      <a:pt x="5539232" y="50800"/>
                    </a:lnTo>
                    <a:lnTo>
                      <a:pt x="0" y="50800"/>
                    </a:lnTo>
                    <a:close/>
                  </a:path>
                </a:pathLst>
              </a:custGeom>
              <a:solidFill>
                <a:srgbClr val="145DA0"/>
              </a:solidFill>
            </p:spPr>
          </p:sp>
        </p:grpSp>
        <p:grpSp>
          <p:nvGrpSpPr>
            <p:cNvPr name="Group 29" id="29"/>
            <p:cNvGrpSpPr/>
            <p:nvPr/>
          </p:nvGrpSpPr>
          <p:grpSpPr>
            <a:xfrm rot="0">
              <a:off x="550292" y="1475658"/>
              <a:ext cx="4576459" cy="6442783"/>
              <a:chOff x="0" y="0"/>
              <a:chExt cx="4576459" cy="6442783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4576459" cy="6442783"/>
              </a:xfrm>
              <a:custGeom>
                <a:avLst/>
                <a:gdLst/>
                <a:ahLst/>
                <a:cxnLst/>
                <a:rect r="r" b="b" t="t" l="l"/>
                <a:pathLst>
                  <a:path h="6442783" w="4576459">
                    <a:moveTo>
                      <a:pt x="0" y="0"/>
                    </a:moveTo>
                    <a:lnTo>
                      <a:pt x="4576459" y="0"/>
                    </a:lnTo>
                    <a:lnTo>
                      <a:pt x="4576459" y="6442783"/>
                    </a:lnTo>
                    <a:lnTo>
                      <a:pt x="0" y="6442783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104775"/>
                <a:ext cx="4576459" cy="6547558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514"/>
                  </a:lnSpc>
                </a:pPr>
                <a:r>
                  <a:rPr lang="en-US" sz="2510" spc="-50">
                    <a:solidFill>
                      <a:srgbClr val="145DA0"/>
                    </a:solidFill>
                    <a:latin typeface="Arial"/>
                    <a:ea typeface="Arial"/>
                    <a:cs typeface="Arial"/>
                    <a:sym typeface="Arial"/>
                  </a:rPr>
                  <a:t>DeepFace (Facenet512) trong process_alert() để nhận diện khuôn mặt.</a:t>
                </a:r>
              </a:p>
              <a:p>
                <a:pPr algn="ctr">
                  <a:lnSpc>
                    <a:spcPts val="3514"/>
                  </a:lnSpc>
                </a:pPr>
                <a:r>
                  <a:rPr lang="en-US" sz="2510" spc="-50">
                    <a:solidFill>
                      <a:srgbClr val="145DA0"/>
                    </a:solidFill>
                    <a:latin typeface="Arial"/>
                    <a:ea typeface="Arial"/>
                    <a:cs typeface="Arial"/>
                    <a:sym typeface="Arial"/>
                  </a:rPr>
                  <a:t>YOLOv8 trong camera_loop() để phát hiện người.</a:t>
                </a:r>
              </a:p>
              <a:p>
                <a:pPr algn="ctr">
                  <a:lnSpc>
                    <a:spcPts val="3514"/>
                  </a:lnSpc>
                </a:pPr>
                <a:r>
                  <a:rPr lang="en-US" sz="2510" spc="-50">
                    <a:solidFill>
                      <a:srgbClr val="145DA0"/>
                    </a:solidFill>
                    <a:latin typeface="Arial"/>
                    <a:ea typeface="Arial"/>
                    <a:cs typeface="Arial"/>
                    <a:sym typeface="Arial"/>
                  </a:rPr>
                  <a:t>Telegram trong send_* hàm để gửi cảnh báo (IoT).</a:t>
                </a:r>
              </a:p>
              <a:p>
                <a:pPr algn="ctr">
                  <a:lnSpc>
                    <a:spcPts val="3514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550292" y="403263"/>
              <a:ext cx="4654655" cy="586177"/>
              <a:chOff x="0" y="0"/>
              <a:chExt cx="4654655" cy="586177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4654655" cy="586177"/>
              </a:xfrm>
              <a:custGeom>
                <a:avLst/>
                <a:gdLst/>
                <a:ahLst/>
                <a:cxnLst/>
                <a:rect r="r" b="b" t="t" l="l"/>
                <a:pathLst>
                  <a:path h="586177" w="4654655">
                    <a:moveTo>
                      <a:pt x="0" y="0"/>
                    </a:moveTo>
                    <a:lnTo>
                      <a:pt x="4654655" y="0"/>
                    </a:lnTo>
                    <a:lnTo>
                      <a:pt x="4654655" y="586177"/>
                    </a:lnTo>
                    <a:lnTo>
                      <a:pt x="0" y="58617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104775"/>
                <a:ext cx="4654655" cy="690952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405"/>
                  </a:lnSpc>
                </a:pPr>
                <a:r>
                  <a:rPr lang="en-US" sz="2435" b="true">
                    <a:solidFill>
                      <a:srgbClr val="145DA0"/>
                    </a:solidFill>
                    <a:latin typeface="Arial Bold"/>
                    <a:ea typeface="Arial Bold"/>
                    <a:cs typeface="Arial Bold"/>
                    <a:sym typeface="Arial Bold"/>
                  </a:rPr>
                  <a:t>Xây dựng mô hình AI</a:t>
                </a:r>
              </a:p>
            </p:txBody>
          </p:sp>
        </p:grpSp>
      </p:grpSp>
      <p:grpSp>
        <p:nvGrpSpPr>
          <p:cNvPr name="Group 35" id="35"/>
          <p:cNvGrpSpPr/>
          <p:nvPr/>
        </p:nvGrpSpPr>
        <p:grpSpPr>
          <a:xfrm rot="0">
            <a:off x="7350238" y="2713633"/>
            <a:ext cx="4316431" cy="6434742"/>
            <a:chOff x="0" y="0"/>
            <a:chExt cx="5755241" cy="8579656"/>
          </a:xfrm>
        </p:grpSpPr>
        <p:grpSp>
          <p:nvGrpSpPr>
            <p:cNvPr name="Group 36" id="36"/>
            <p:cNvGrpSpPr/>
            <p:nvPr/>
          </p:nvGrpSpPr>
          <p:grpSpPr>
            <a:xfrm rot="0">
              <a:off x="108036" y="7802873"/>
              <a:ext cx="5539169" cy="776783"/>
              <a:chOff x="0" y="0"/>
              <a:chExt cx="5539169" cy="776783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5539232" cy="776732"/>
              </a:xfrm>
              <a:custGeom>
                <a:avLst/>
                <a:gdLst/>
                <a:ahLst/>
                <a:cxnLst/>
                <a:rect r="r" b="b" t="t" l="l"/>
                <a:pathLst>
                  <a:path h="776732" w="5539232">
                    <a:moveTo>
                      <a:pt x="0" y="0"/>
                    </a:moveTo>
                    <a:lnTo>
                      <a:pt x="5539232" y="0"/>
                    </a:lnTo>
                    <a:lnTo>
                      <a:pt x="5539232" y="776732"/>
                    </a:lnTo>
                    <a:lnTo>
                      <a:pt x="0" y="776732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0" t="-20665" r="1" b="-20671"/>
                </a:stretch>
              </a:blipFill>
            </p:spPr>
          </p:sp>
        </p:grpSp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5755241" cy="8191264"/>
            </a:xfrm>
            <a:custGeom>
              <a:avLst/>
              <a:gdLst/>
              <a:ahLst/>
              <a:cxnLst/>
              <a:rect r="r" b="b" t="t" l="l"/>
              <a:pathLst>
                <a:path h="8191264" w="5755241">
                  <a:moveTo>
                    <a:pt x="0" y="0"/>
                  </a:moveTo>
                  <a:lnTo>
                    <a:pt x="5755241" y="0"/>
                  </a:lnTo>
                  <a:lnTo>
                    <a:pt x="5755241" y="8191264"/>
                  </a:lnTo>
                  <a:lnTo>
                    <a:pt x="0" y="8191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39" id="39"/>
            <p:cNvGrpSpPr/>
            <p:nvPr/>
          </p:nvGrpSpPr>
          <p:grpSpPr>
            <a:xfrm rot="0">
              <a:off x="491485" y="1535541"/>
              <a:ext cx="4772269" cy="6430433"/>
              <a:chOff x="0" y="0"/>
              <a:chExt cx="4772269" cy="6430433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4772269" cy="6430433"/>
              </a:xfrm>
              <a:custGeom>
                <a:avLst/>
                <a:gdLst/>
                <a:ahLst/>
                <a:cxnLst/>
                <a:rect r="r" b="b" t="t" l="l"/>
                <a:pathLst>
                  <a:path h="6430433" w="4772269">
                    <a:moveTo>
                      <a:pt x="0" y="0"/>
                    </a:moveTo>
                    <a:lnTo>
                      <a:pt x="4772269" y="0"/>
                    </a:lnTo>
                    <a:lnTo>
                      <a:pt x="4772269" y="6430433"/>
                    </a:lnTo>
                    <a:lnTo>
                      <a:pt x="0" y="6430433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0" y="-104775"/>
                <a:ext cx="4772269" cy="6535208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500"/>
                  </a:lnSpc>
                </a:pPr>
                <a:r>
                  <a:rPr lang="en-US" sz="2499" spc="-49">
                    <a:solidFill>
                      <a:srgbClr val="145DA0"/>
                    </a:solidFill>
                    <a:latin typeface="Arial"/>
                    <a:ea typeface="Arial"/>
                    <a:cs typeface="Arial"/>
                    <a:sym typeface="Arial"/>
                  </a:rPr>
                  <a:t>Kiểm tra thực tế &amp; Hiệu chỉnh mô hình</a:t>
                </a:r>
              </a:p>
              <a:p>
                <a:pPr algn="ctr">
                  <a:lnSpc>
                    <a:spcPts val="3500"/>
                  </a:lnSpc>
                </a:pPr>
                <a:r>
                  <a:rPr lang="en-US" sz="2499" spc="-49">
                    <a:solidFill>
                      <a:srgbClr val="145DA0"/>
                    </a:solidFill>
                    <a:latin typeface="Arial"/>
                    <a:ea typeface="Arial"/>
                    <a:cs typeface="Arial"/>
                    <a:sym typeface="Arial"/>
                  </a:rPr>
                  <a:t>Tiền xử lý ảnh: Cân bằng sáng, giảm nhiễu.</a:t>
                </a:r>
              </a:p>
              <a:p>
                <a:pPr algn="ctr">
                  <a:lnSpc>
                    <a:spcPts val="3500"/>
                  </a:lnSpc>
                </a:pPr>
                <a:r>
                  <a:rPr lang="en-US" sz="2499" spc="-49">
                    <a:solidFill>
                      <a:srgbClr val="145DA0"/>
                    </a:solidFill>
                    <a:latin typeface="Arial"/>
                    <a:ea typeface="Arial"/>
                    <a:cs typeface="Arial"/>
                    <a:sym typeface="Arial"/>
                  </a:rPr>
                  <a:t>Chạy thử nghiệm trên GPU: Google Colab, RTX 3050.</a:t>
                </a:r>
              </a:p>
              <a:p>
                <a:pPr algn="ctr">
                  <a:lnSpc>
                    <a:spcPts val="3500"/>
                  </a:lnSpc>
                </a:pPr>
                <a:r>
                  <a:rPr lang="en-US" sz="2499" spc="-49">
                    <a:solidFill>
                      <a:srgbClr val="145DA0"/>
                    </a:solidFill>
                    <a:latin typeface="Arial"/>
                    <a:ea typeface="Arial"/>
                    <a:cs typeface="Arial"/>
                    <a:sym typeface="Arial"/>
                  </a:rPr>
                  <a:t>Đánh giá &amp; tối ưu mô hình để phù hợp với dữ liệu thực tế.</a:t>
                </a:r>
              </a:p>
              <a:p>
                <a:pPr algn="ctr">
                  <a:lnSpc>
                    <a:spcPts val="3500"/>
                  </a:lnSpc>
                </a:pP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0" y="1024066"/>
              <a:ext cx="5589969" cy="50800"/>
              <a:chOff x="0" y="0"/>
              <a:chExt cx="5589969" cy="508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25400" y="0"/>
                <a:ext cx="5539232" cy="50800"/>
              </a:xfrm>
              <a:custGeom>
                <a:avLst/>
                <a:gdLst/>
                <a:ahLst/>
                <a:cxnLst/>
                <a:rect r="r" b="b" t="t" l="l"/>
                <a:pathLst>
                  <a:path h="50800" w="5539232">
                    <a:moveTo>
                      <a:pt x="0" y="0"/>
                    </a:moveTo>
                    <a:lnTo>
                      <a:pt x="5539232" y="0"/>
                    </a:lnTo>
                    <a:lnTo>
                      <a:pt x="5539232" y="50800"/>
                    </a:lnTo>
                    <a:lnTo>
                      <a:pt x="0" y="50800"/>
                    </a:lnTo>
                    <a:close/>
                  </a:path>
                </a:pathLst>
              </a:custGeom>
              <a:solidFill>
                <a:srgbClr val="145DA0"/>
              </a:solidFill>
            </p:spPr>
          </p:sp>
        </p:grpSp>
        <p:grpSp>
          <p:nvGrpSpPr>
            <p:cNvPr name="Group 44" id="44"/>
            <p:cNvGrpSpPr/>
            <p:nvPr/>
          </p:nvGrpSpPr>
          <p:grpSpPr>
            <a:xfrm rot="0">
              <a:off x="376184" y="272788"/>
              <a:ext cx="4654655" cy="586177"/>
              <a:chOff x="0" y="0"/>
              <a:chExt cx="4654655" cy="586177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4654655" cy="586177"/>
              </a:xfrm>
              <a:custGeom>
                <a:avLst/>
                <a:gdLst/>
                <a:ahLst/>
                <a:cxnLst/>
                <a:rect r="r" b="b" t="t" l="l"/>
                <a:pathLst>
                  <a:path h="586177" w="4654655">
                    <a:moveTo>
                      <a:pt x="0" y="0"/>
                    </a:moveTo>
                    <a:lnTo>
                      <a:pt x="4654655" y="0"/>
                    </a:lnTo>
                    <a:lnTo>
                      <a:pt x="4654655" y="586177"/>
                    </a:lnTo>
                    <a:lnTo>
                      <a:pt x="0" y="58617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-104775"/>
                <a:ext cx="4654655" cy="690952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405"/>
                  </a:lnSpc>
                </a:pPr>
                <a:r>
                  <a:rPr lang="en-US" sz="2435" b="true">
                    <a:solidFill>
                      <a:srgbClr val="145DA0"/>
                    </a:solidFill>
                    <a:latin typeface="Arial Bold"/>
                    <a:ea typeface="Arial Bold"/>
                    <a:cs typeface="Arial Bold"/>
                    <a:sym typeface="Arial Bold"/>
                  </a:rPr>
                  <a:t>Xử lý dữ liệu</a:t>
                </a:r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11884" y="1328165"/>
            <a:ext cx="2969494" cy="807720"/>
            <a:chOff x="0" y="0"/>
            <a:chExt cx="3959325" cy="107696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959325" cy="1076960"/>
            </a:xfrm>
            <a:custGeom>
              <a:avLst/>
              <a:gdLst/>
              <a:ahLst/>
              <a:cxnLst/>
              <a:rect r="r" b="b" t="t" l="l"/>
              <a:pathLst>
                <a:path h="1076960" w="3959325">
                  <a:moveTo>
                    <a:pt x="0" y="0"/>
                  </a:moveTo>
                  <a:lnTo>
                    <a:pt x="3959325" y="0"/>
                  </a:lnTo>
                  <a:lnTo>
                    <a:pt x="3959325" y="1076960"/>
                  </a:lnTo>
                  <a:lnTo>
                    <a:pt x="0" y="1076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71450"/>
              <a:ext cx="3959325" cy="1248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ĐÁNH GIÁ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191693" y="2788239"/>
            <a:ext cx="15225505" cy="6468760"/>
          </a:xfrm>
          <a:custGeom>
            <a:avLst/>
            <a:gdLst/>
            <a:ahLst/>
            <a:cxnLst/>
            <a:rect r="r" b="b" t="t" l="l"/>
            <a:pathLst>
              <a:path h="6468760" w="15225505">
                <a:moveTo>
                  <a:pt x="0" y="0"/>
                </a:moveTo>
                <a:lnTo>
                  <a:pt x="15225505" y="0"/>
                </a:lnTo>
                <a:lnTo>
                  <a:pt x="15225505" y="6468759"/>
                </a:lnTo>
                <a:lnTo>
                  <a:pt x="0" y="64687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11884" y="1328165"/>
            <a:ext cx="2969494" cy="807720"/>
            <a:chOff x="0" y="0"/>
            <a:chExt cx="3959325" cy="107696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959325" cy="1076960"/>
            </a:xfrm>
            <a:custGeom>
              <a:avLst/>
              <a:gdLst/>
              <a:ahLst/>
              <a:cxnLst/>
              <a:rect r="r" b="b" t="t" l="l"/>
              <a:pathLst>
                <a:path h="1076960" w="3959325">
                  <a:moveTo>
                    <a:pt x="0" y="0"/>
                  </a:moveTo>
                  <a:lnTo>
                    <a:pt x="3959325" y="0"/>
                  </a:lnTo>
                  <a:lnTo>
                    <a:pt x="3959325" y="1076960"/>
                  </a:lnTo>
                  <a:lnTo>
                    <a:pt x="0" y="1076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71450"/>
              <a:ext cx="3959325" cy="1248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ĐÁNH GIÁ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761631" y="2832165"/>
            <a:ext cx="5839495" cy="5655023"/>
          </a:xfrm>
          <a:custGeom>
            <a:avLst/>
            <a:gdLst/>
            <a:ahLst/>
            <a:cxnLst/>
            <a:rect r="r" b="b" t="t" l="l"/>
            <a:pathLst>
              <a:path h="5655023" w="5839495">
                <a:moveTo>
                  <a:pt x="0" y="0"/>
                </a:moveTo>
                <a:lnTo>
                  <a:pt x="5839494" y="0"/>
                </a:lnTo>
                <a:lnTo>
                  <a:pt x="5839494" y="5655023"/>
                </a:lnTo>
                <a:lnTo>
                  <a:pt x="0" y="56550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131954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601125" y="2832165"/>
            <a:ext cx="11106393" cy="5655023"/>
          </a:xfrm>
          <a:custGeom>
            <a:avLst/>
            <a:gdLst/>
            <a:ahLst/>
            <a:cxnLst/>
            <a:rect r="r" b="b" t="t" l="l"/>
            <a:pathLst>
              <a:path h="5655023" w="11106393">
                <a:moveTo>
                  <a:pt x="0" y="0"/>
                </a:moveTo>
                <a:lnTo>
                  <a:pt x="11106393" y="0"/>
                </a:lnTo>
                <a:lnTo>
                  <a:pt x="11106393" y="5655023"/>
                </a:lnTo>
                <a:lnTo>
                  <a:pt x="0" y="56550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4919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787016" y="2392602"/>
            <a:ext cx="16143202" cy="7791831"/>
            <a:chOff x="0" y="0"/>
            <a:chExt cx="21524270" cy="1038910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524269" cy="10389108"/>
            </a:xfrm>
            <a:custGeom>
              <a:avLst/>
              <a:gdLst/>
              <a:ahLst/>
              <a:cxnLst/>
              <a:rect r="r" b="b" t="t" l="l"/>
              <a:pathLst>
                <a:path h="10389108" w="21524269">
                  <a:moveTo>
                    <a:pt x="0" y="0"/>
                  </a:moveTo>
                  <a:lnTo>
                    <a:pt x="21524269" y="0"/>
                  </a:lnTo>
                  <a:lnTo>
                    <a:pt x="21524269" y="10389108"/>
                  </a:lnTo>
                  <a:lnTo>
                    <a:pt x="0" y="10389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52400"/>
              <a:ext cx="21524270" cy="105415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320"/>
                </a:lnSpc>
              </a:pPr>
              <a:r>
                <a:rPr lang="en-US" sz="3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Có khả năng nhận diện khuôn mặt từ nhiều góc độ </a:t>
              </a:r>
            </a:p>
            <a:p>
              <a:pPr algn="l">
                <a:lnSpc>
                  <a:spcPts val="5320"/>
                </a:lnSpc>
              </a:pPr>
            </a:p>
            <a:p>
              <a:pPr algn="l">
                <a:lnSpc>
                  <a:spcPts val="5320"/>
                </a:lnSpc>
              </a:pPr>
              <a:r>
                <a:rPr lang="en-US" sz="3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Thông báo Telegram gửi tức thời khi phát hiện đối tượng lạ hoặc chuyển động bất thường</a:t>
              </a:r>
            </a:p>
            <a:p>
              <a:pPr algn="l">
                <a:lnSpc>
                  <a:spcPts val="5320"/>
                </a:lnSpc>
              </a:pPr>
            </a:p>
            <a:p>
              <a:pPr algn="l">
                <a:lnSpc>
                  <a:spcPts val="5320"/>
                </a:lnSpc>
              </a:pPr>
              <a:r>
                <a:rPr lang="en-US" sz="3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Thời gian phản hồi nhanh, chỉ 0.5 - 1s sau khi hệ thống nhận diện.</a:t>
              </a:r>
            </a:p>
            <a:p>
              <a:pPr algn="l">
                <a:lnSpc>
                  <a:spcPts val="5320"/>
                </a:lnSpc>
              </a:pPr>
            </a:p>
            <a:p>
              <a:pPr algn="l">
                <a:lnSpc>
                  <a:spcPts val="6384"/>
                </a:lnSpc>
              </a:pPr>
              <a:r>
                <a:rPr lang="en-US" sz="3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Các mức độ cảnh báo:</a:t>
              </a:r>
            </a:p>
            <a:p>
              <a:pPr algn="l">
                <a:lnSpc>
                  <a:spcPts val="6384"/>
                </a:lnSpc>
              </a:pPr>
              <a:r>
                <a:rPr lang="en-US" sz="3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⚠️ Mức 1: Khi phát hiện người lạ </a:t>
              </a:r>
            </a:p>
            <a:p>
              <a:pPr algn="l">
                <a:lnSpc>
                  <a:spcPts val="6384"/>
                </a:lnSpc>
              </a:pPr>
              <a:r>
                <a:rPr lang="en-US" sz="3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⚠️ Mức 2: Khi phát hiện người nhưng không nhận diện khuôn mặt</a:t>
              </a:r>
            </a:p>
            <a:p>
              <a:pPr algn="l">
                <a:lnSpc>
                  <a:spcPts val="532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01886" y="2329413"/>
            <a:ext cx="1089474" cy="957376"/>
          </a:xfrm>
          <a:custGeom>
            <a:avLst/>
            <a:gdLst/>
            <a:ahLst/>
            <a:cxnLst/>
            <a:rect r="r" b="b" t="t" l="l"/>
            <a:pathLst>
              <a:path h="957376" w="1089474">
                <a:moveTo>
                  <a:pt x="0" y="0"/>
                </a:moveTo>
                <a:lnTo>
                  <a:pt x="1089474" y="0"/>
                </a:lnTo>
                <a:lnTo>
                  <a:pt x="1089474" y="957376"/>
                </a:lnTo>
                <a:lnTo>
                  <a:pt x="0" y="9573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27" t="0" r="-27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711884" y="1328165"/>
            <a:ext cx="5916281" cy="800101"/>
            <a:chOff x="0" y="0"/>
            <a:chExt cx="7888375" cy="10668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888374" cy="1066801"/>
            </a:xfrm>
            <a:custGeom>
              <a:avLst/>
              <a:gdLst/>
              <a:ahLst/>
              <a:cxnLst/>
              <a:rect r="r" b="b" t="t" l="l"/>
              <a:pathLst>
                <a:path h="1066801" w="7888374">
                  <a:moveTo>
                    <a:pt x="0" y="0"/>
                  </a:moveTo>
                  <a:lnTo>
                    <a:pt x="7888374" y="0"/>
                  </a:lnTo>
                  <a:lnTo>
                    <a:pt x="7888374" y="1066801"/>
                  </a:lnTo>
                  <a:lnTo>
                    <a:pt x="0" y="10668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71450"/>
              <a:ext cx="7888375" cy="123825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ĐÁNH GIÁ ƯU ĐIỂM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301886" y="3910548"/>
            <a:ext cx="1089474" cy="957376"/>
          </a:xfrm>
          <a:custGeom>
            <a:avLst/>
            <a:gdLst/>
            <a:ahLst/>
            <a:cxnLst/>
            <a:rect r="r" b="b" t="t" l="l"/>
            <a:pathLst>
              <a:path h="957376" w="1089474">
                <a:moveTo>
                  <a:pt x="0" y="0"/>
                </a:moveTo>
                <a:lnTo>
                  <a:pt x="1089474" y="0"/>
                </a:lnTo>
                <a:lnTo>
                  <a:pt x="1089474" y="957376"/>
                </a:lnTo>
                <a:lnTo>
                  <a:pt x="0" y="9573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27" t="0" r="-27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01886" y="5491684"/>
            <a:ext cx="1089474" cy="957376"/>
          </a:xfrm>
          <a:custGeom>
            <a:avLst/>
            <a:gdLst/>
            <a:ahLst/>
            <a:cxnLst/>
            <a:rect r="r" b="b" t="t" l="l"/>
            <a:pathLst>
              <a:path h="957376" w="1089474">
                <a:moveTo>
                  <a:pt x="0" y="0"/>
                </a:moveTo>
                <a:lnTo>
                  <a:pt x="1089474" y="0"/>
                </a:lnTo>
                <a:lnTo>
                  <a:pt x="1089474" y="957376"/>
                </a:lnTo>
                <a:lnTo>
                  <a:pt x="0" y="9573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27" t="0" r="-27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01886" y="7072819"/>
            <a:ext cx="1089474" cy="957376"/>
          </a:xfrm>
          <a:custGeom>
            <a:avLst/>
            <a:gdLst/>
            <a:ahLst/>
            <a:cxnLst/>
            <a:rect r="r" b="b" t="t" l="l"/>
            <a:pathLst>
              <a:path h="957376" w="1089474">
                <a:moveTo>
                  <a:pt x="0" y="0"/>
                </a:moveTo>
                <a:lnTo>
                  <a:pt x="1089474" y="0"/>
                </a:lnTo>
                <a:lnTo>
                  <a:pt x="1089474" y="957376"/>
                </a:lnTo>
                <a:lnTo>
                  <a:pt x="0" y="9573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27" t="0" r="-27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11835" y="1328420"/>
            <a:ext cx="7903845" cy="807720"/>
            <a:chOff x="0" y="0"/>
            <a:chExt cx="10538460" cy="107696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538460" cy="1076960"/>
            </a:xfrm>
            <a:custGeom>
              <a:avLst/>
              <a:gdLst/>
              <a:ahLst/>
              <a:cxnLst/>
              <a:rect r="r" b="b" t="t" l="l"/>
              <a:pathLst>
                <a:path h="1076960" w="10538460">
                  <a:moveTo>
                    <a:pt x="0" y="0"/>
                  </a:moveTo>
                  <a:lnTo>
                    <a:pt x="10538460" y="0"/>
                  </a:lnTo>
                  <a:lnTo>
                    <a:pt x="10538460" y="1076960"/>
                  </a:lnTo>
                  <a:lnTo>
                    <a:pt x="0" y="1076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71450"/>
              <a:ext cx="10538460" cy="1248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ĐÁNH GIÁ NHƯỢC ĐIỂM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11884" y="2402127"/>
            <a:ext cx="17378504" cy="6961250"/>
            <a:chOff x="0" y="0"/>
            <a:chExt cx="23171338" cy="928166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3171339" cy="9281667"/>
            </a:xfrm>
            <a:custGeom>
              <a:avLst/>
              <a:gdLst/>
              <a:ahLst/>
              <a:cxnLst/>
              <a:rect r="r" b="b" t="t" l="l"/>
              <a:pathLst>
                <a:path h="9281667" w="23171339">
                  <a:moveTo>
                    <a:pt x="0" y="0"/>
                  </a:moveTo>
                  <a:lnTo>
                    <a:pt x="23171339" y="0"/>
                  </a:lnTo>
                  <a:lnTo>
                    <a:pt x="23171339" y="9281667"/>
                  </a:lnTo>
                  <a:lnTo>
                    <a:pt x="0" y="92816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04775"/>
              <a:ext cx="23171338" cy="938644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❌ Độ chính xác giảm trong điều kiện xấu (ánh sáng yếu, </a:t>
              </a:r>
            </a:p>
            <a:p>
              <a:pPr algn="l"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     thay đổi kiểu tóc, đeo kính râm).</a:t>
              </a:r>
            </a:p>
            <a:p>
              <a:pPr algn="l">
                <a:lnSpc>
                  <a:spcPts val="5040"/>
                </a:lnSpc>
              </a:pPr>
            </a:p>
            <a:p>
              <a:pPr algn="l"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❌ Độ trễ khi mạng chậm hoặc có quá nhiều sự kiện (chậm 2-3 giây).</a:t>
              </a:r>
            </a:p>
            <a:p>
              <a:pPr algn="l">
                <a:lnSpc>
                  <a:spcPts val="5040"/>
                </a:lnSpc>
              </a:pPr>
            </a:p>
            <a:p>
              <a:pPr algn="l"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❌ Giới hạn nhận diện khi có quá nhiều người trong khung hình.</a:t>
              </a:r>
            </a:p>
            <a:p>
              <a:pPr algn="l">
                <a:lnSpc>
                  <a:spcPts val="5040"/>
                </a:lnSpc>
              </a:pPr>
            </a:p>
            <a:p>
              <a:pPr algn="l"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❌ Phụ thuộc vào cơ sở dữ liệu khuôn mặt, cần cập nhật thường xuyên.</a:t>
              </a:r>
            </a:p>
            <a:p>
              <a:pPr algn="l">
                <a:lnSpc>
                  <a:spcPts val="5040"/>
                </a:lnSpc>
              </a:pPr>
            </a:p>
            <a:p>
              <a:pPr algn="l"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❌ Cảnh báo đôi khi gây nhầm lẫn (false alarm) trong điều kiện môi trường thay đổi.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33" r="0" b="-533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624840" y="985520"/>
            <a:ext cx="6374765" cy="807720"/>
            <a:chOff x="0" y="0"/>
            <a:chExt cx="8499687" cy="107696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499687" cy="1076960"/>
            </a:xfrm>
            <a:custGeom>
              <a:avLst/>
              <a:gdLst/>
              <a:ahLst/>
              <a:cxnLst/>
              <a:rect r="r" b="b" t="t" l="l"/>
              <a:pathLst>
                <a:path h="1076960" w="8499687">
                  <a:moveTo>
                    <a:pt x="0" y="0"/>
                  </a:moveTo>
                  <a:lnTo>
                    <a:pt x="8499687" y="0"/>
                  </a:lnTo>
                  <a:lnTo>
                    <a:pt x="8499687" y="1076960"/>
                  </a:lnTo>
                  <a:lnTo>
                    <a:pt x="0" y="1076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71450"/>
              <a:ext cx="8499687" cy="1248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THÔNG TIN NHÓM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11884" y="2417199"/>
            <a:ext cx="2801545" cy="735330"/>
            <a:chOff x="0" y="0"/>
            <a:chExt cx="3735393" cy="9804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735393" cy="980440"/>
            </a:xfrm>
            <a:custGeom>
              <a:avLst/>
              <a:gdLst/>
              <a:ahLst/>
              <a:cxnLst/>
              <a:rect r="r" b="b" t="t" l="l"/>
              <a:pathLst>
                <a:path h="980440" w="3735393">
                  <a:moveTo>
                    <a:pt x="0" y="0"/>
                  </a:moveTo>
                  <a:lnTo>
                    <a:pt x="3735393" y="0"/>
                  </a:lnTo>
                  <a:lnTo>
                    <a:pt x="3735393" y="980440"/>
                  </a:lnTo>
                  <a:lnTo>
                    <a:pt x="0" y="9804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61925"/>
              <a:ext cx="3735393" cy="11423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00"/>
                </a:lnSpc>
              </a:pPr>
              <a:r>
                <a:rPr lang="en-US" sz="40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Sinh Viên :     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918351" y="2407674"/>
            <a:ext cx="7770945" cy="717550"/>
            <a:chOff x="0" y="0"/>
            <a:chExt cx="10361260" cy="95673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361260" cy="956733"/>
            </a:xfrm>
            <a:custGeom>
              <a:avLst/>
              <a:gdLst/>
              <a:ahLst/>
              <a:cxnLst/>
              <a:rect r="r" b="b" t="t" l="l"/>
              <a:pathLst>
                <a:path h="956733" w="10361260">
                  <a:moveTo>
                    <a:pt x="0" y="0"/>
                  </a:moveTo>
                  <a:lnTo>
                    <a:pt x="10361260" y="0"/>
                  </a:lnTo>
                  <a:lnTo>
                    <a:pt x="10361260" y="956733"/>
                  </a:lnTo>
                  <a:lnTo>
                    <a:pt x="0" y="9567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61925"/>
              <a:ext cx="10361260" cy="11186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00"/>
                </a:lnSpc>
              </a:pPr>
              <a:r>
                <a:rPr lang="en-US" sz="40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NGUYỄN ĐỨC DUY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3918351" y="5669358"/>
            <a:ext cx="10390409" cy="717550"/>
            <a:chOff x="0" y="0"/>
            <a:chExt cx="13853879" cy="95673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853878" cy="956733"/>
            </a:xfrm>
            <a:custGeom>
              <a:avLst/>
              <a:gdLst/>
              <a:ahLst/>
              <a:cxnLst/>
              <a:rect r="r" b="b" t="t" l="l"/>
              <a:pathLst>
                <a:path h="956733" w="13853878">
                  <a:moveTo>
                    <a:pt x="0" y="0"/>
                  </a:moveTo>
                  <a:lnTo>
                    <a:pt x="13853878" y="0"/>
                  </a:lnTo>
                  <a:lnTo>
                    <a:pt x="13853878" y="956733"/>
                  </a:lnTo>
                  <a:lnTo>
                    <a:pt x="0" y="9567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61925"/>
              <a:ext cx="13853879" cy="11186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00"/>
                </a:lnSpc>
              </a:pPr>
              <a:r>
                <a:rPr lang="en-US" sz="40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ĐOÀN TUẤN NAM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918351" y="4037408"/>
            <a:ext cx="7520702" cy="717550"/>
            <a:chOff x="0" y="0"/>
            <a:chExt cx="10027603" cy="95673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027603" cy="956733"/>
            </a:xfrm>
            <a:custGeom>
              <a:avLst/>
              <a:gdLst/>
              <a:ahLst/>
              <a:cxnLst/>
              <a:rect r="r" b="b" t="t" l="l"/>
              <a:pathLst>
                <a:path h="956733" w="10027603">
                  <a:moveTo>
                    <a:pt x="0" y="0"/>
                  </a:moveTo>
                  <a:lnTo>
                    <a:pt x="10027603" y="0"/>
                  </a:lnTo>
                  <a:lnTo>
                    <a:pt x="10027603" y="956733"/>
                  </a:lnTo>
                  <a:lnTo>
                    <a:pt x="0" y="9567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61925"/>
              <a:ext cx="10027603" cy="11186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00"/>
                </a:lnSpc>
              </a:pPr>
              <a:r>
                <a:rPr lang="en-US" sz="40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ĐÀO THỊ PHƯƠNG LONG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3918351" y="7301308"/>
            <a:ext cx="10390409" cy="717550"/>
            <a:chOff x="0" y="0"/>
            <a:chExt cx="13853879" cy="95673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3853878" cy="956733"/>
            </a:xfrm>
            <a:custGeom>
              <a:avLst/>
              <a:gdLst/>
              <a:ahLst/>
              <a:cxnLst/>
              <a:rect r="r" b="b" t="t" l="l"/>
              <a:pathLst>
                <a:path h="956733" w="13853878">
                  <a:moveTo>
                    <a:pt x="0" y="0"/>
                  </a:moveTo>
                  <a:lnTo>
                    <a:pt x="13853878" y="0"/>
                  </a:lnTo>
                  <a:lnTo>
                    <a:pt x="13853878" y="956733"/>
                  </a:lnTo>
                  <a:lnTo>
                    <a:pt x="0" y="9567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61925"/>
              <a:ext cx="13853879" cy="11186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00"/>
                </a:lnSpc>
              </a:pPr>
              <a:r>
                <a:rPr lang="en-US" sz="40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Nguyễn KHÔI NGUYÊN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11884" y="978715"/>
            <a:ext cx="4456419" cy="844436"/>
            <a:chOff x="0" y="0"/>
            <a:chExt cx="5941892" cy="11259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41892" cy="1125914"/>
            </a:xfrm>
            <a:custGeom>
              <a:avLst/>
              <a:gdLst/>
              <a:ahLst/>
              <a:cxnLst/>
              <a:rect r="r" b="b" t="t" l="l"/>
              <a:pathLst>
                <a:path h="1125914" w="5941892">
                  <a:moveTo>
                    <a:pt x="0" y="0"/>
                  </a:moveTo>
                  <a:lnTo>
                    <a:pt x="5941892" y="0"/>
                  </a:lnTo>
                  <a:lnTo>
                    <a:pt x="5941892" y="1125914"/>
                  </a:lnTo>
                  <a:lnTo>
                    <a:pt x="0" y="11259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80975"/>
              <a:ext cx="5941892" cy="130688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420"/>
                </a:lnSpc>
              </a:pPr>
              <a:r>
                <a:rPr lang="en-US" sz="4585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MỤC LỤC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866581" y="2421177"/>
            <a:ext cx="7558923" cy="7935468"/>
            <a:chOff x="0" y="0"/>
            <a:chExt cx="10112023" cy="1061574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112022" cy="10615749"/>
            </a:xfrm>
            <a:custGeom>
              <a:avLst/>
              <a:gdLst/>
              <a:ahLst/>
              <a:cxnLst/>
              <a:rect r="r" b="b" t="t" l="l"/>
              <a:pathLst>
                <a:path h="10615749" w="10112022">
                  <a:moveTo>
                    <a:pt x="0" y="0"/>
                  </a:moveTo>
                  <a:lnTo>
                    <a:pt x="10112022" y="0"/>
                  </a:lnTo>
                  <a:lnTo>
                    <a:pt x="10112022" y="10615749"/>
                  </a:lnTo>
                  <a:lnTo>
                    <a:pt x="0" y="106157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76225"/>
              <a:ext cx="10112023" cy="1089197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7098"/>
                </a:lnSpc>
              </a:pPr>
              <a:r>
                <a:rPr lang="en-US" sz="4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Đặt vấn đề/Giới thiệu</a:t>
              </a:r>
            </a:p>
            <a:p>
              <a:pPr algn="just">
                <a:lnSpc>
                  <a:spcPts val="7098"/>
                </a:lnSpc>
              </a:pPr>
              <a:r>
                <a:rPr lang="en-US" sz="4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Mục tiêu và đề xuất của nhóm</a:t>
              </a:r>
            </a:p>
            <a:p>
              <a:pPr algn="just">
                <a:lnSpc>
                  <a:spcPts val="7098"/>
                </a:lnSpc>
              </a:pPr>
              <a:r>
                <a:rPr lang="en-US" sz="4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Các nghiên cứu liên quan</a:t>
              </a:r>
            </a:p>
            <a:p>
              <a:pPr algn="just">
                <a:lnSpc>
                  <a:spcPts val="7098"/>
                </a:lnSpc>
              </a:pPr>
              <a:r>
                <a:rPr lang="en-US" sz="4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Sơ đồ hệ thống</a:t>
              </a:r>
            </a:p>
            <a:p>
              <a:pPr algn="just">
                <a:lnSpc>
                  <a:spcPts val="7098"/>
                </a:lnSpc>
              </a:pPr>
              <a:r>
                <a:rPr lang="en-US" sz="4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Các thiết bị sử dụng</a:t>
              </a:r>
            </a:p>
            <a:p>
              <a:pPr algn="just">
                <a:lnSpc>
                  <a:spcPts val="7098"/>
                </a:lnSpc>
              </a:pPr>
              <a:r>
                <a:rPr lang="en-US" sz="4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Cách thức triển khai</a:t>
              </a:r>
            </a:p>
            <a:p>
              <a:pPr algn="just">
                <a:lnSpc>
                  <a:spcPts val="7098"/>
                </a:lnSpc>
              </a:pPr>
              <a:r>
                <a:rPr lang="en-US" sz="4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Thực nghiệm và đánh giá</a:t>
              </a:r>
            </a:p>
            <a:p>
              <a:pPr algn="just">
                <a:lnSpc>
                  <a:spcPts val="7098"/>
                </a:lnSpc>
              </a:pPr>
              <a:r>
                <a:rPr lang="en-US" sz="42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Kết luận và hướng phát triển</a:t>
              </a:r>
            </a:p>
            <a:p>
              <a:pPr algn="just">
                <a:lnSpc>
                  <a:spcPts val="7098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31348" y="2484370"/>
            <a:ext cx="803563" cy="803563"/>
          </a:xfrm>
          <a:custGeom>
            <a:avLst/>
            <a:gdLst/>
            <a:ahLst/>
            <a:cxnLst/>
            <a:rect r="r" b="b" t="t" l="l"/>
            <a:pathLst>
              <a:path h="803563" w="803563">
                <a:moveTo>
                  <a:pt x="0" y="0"/>
                </a:moveTo>
                <a:lnTo>
                  <a:pt x="803563" y="0"/>
                </a:lnTo>
                <a:lnTo>
                  <a:pt x="803563" y="803563"/>
                </a:lnTo>
                <a:lnTo>
                  <a:pt x="0" y="8035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913189" y="2645789"/>
            <a:ext cx="639880" cy="445006"/>
            <a:chOff x="0" y="0"/>
            <a:chExt cx="853173" cy="59334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53174" cy="593342"/>
            </a:xfrm>
            <a:custGeom>
              <a:avLst/>
              <a:gdLst/>
              <a:ahLst/>
              <a:cxnLst/>
              <a:rect r="r" b="b" t="t" l="l"/>
              <a:pathLst>
                <a:path h="593342" w="853174">
                  <a:moveTo>
                    <a:pt x="0" y="0"/>
                  </a:moveTo>
                  <a:lnTo>
                    <a:pt x="853174" y="0"/>
                  </a:lnTo>
                  <a:lnTo>
                    <a:pt x="853174" y="593342"/>
                  </a:lnTo>
                  <a:lnTo>
                    <a:pt x="0" y="593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04775"/>
              <a:ext cx="853173" cy="6981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780"/>
                </a:lnSpc>
              </a:pPr>
              <a:r>
                <a:rPr lang="en-US" sz="270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31348" y="3399821"/>
            <a:ext cx="803563" cy="803563"/>
          </a:xfrm>
          <a:custGeom>
            <a:avLst/>
            <a:gdLst/>
            <a:ahLst/>
            <a:cxnLst/>
            <a:rect r="r" b="b" t="t" l="l"/>
            <a:pathLst>
              <a:path h="803563" w="803563">
                <a:moveTo>
                  <a:pt x="0" y="0"/>
                </a:moveTo>
                <a:lnTo>
                  <a:pt x="803563" y="0"/>
                </a:lnTo>
                <a:lnTo>
                  <a:pt x="803563" y="803563"/>
                </a:lnTo>
                <a:lnTo>
                  <a:pt x="0" y="8035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913189" y="3561240"/>
            <a:ext cx="639880" cy="445006"/>
            <a:chOff x="0" y="0"/>
            <a:chExt cx="853173" cy="59334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3174" cy="593342"/>
            </a:xfrm>
            <a:custGeom>
              <a:avLst/>
              <a:gdLst/>
              <a:ahLst/>
              <a:cxnLst/>
              <a:rect r="r" b="b" t="t" l="l"/>
              <a:pathLst>
                <a:path h="593342" w="853174">
                  <a:moveTo>
                    <a:pt x="0" y="0"/>
                  </a:moveTo>
                  <a:lnTo>
                    <a:pt x="853174" y="0"/>
                  </a:lnTo>
                  <a:lnTo>
                    <a:pt x="853174" y="593342"/>
                  </a:lnTo>
                  <a:lnTo>
                    <a:pt x="0" y="593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04775"/>
              <a:ext cx="853173" cy="6981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780"/>
                </a:lnSpc>
              </a:pPr>
              <a:r>
                <a:rPr lang="en-US" sz="270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831348" y="4280891"/>
            <a:ext cx="803563" cy="803563"/>
          </a:xfrm>
          <a:custGeom>
            <a:avLst/>
            <a:gdLst/>
            <a:ahLst/>
            <a:cxnLst/>
            <a:rect r="r" b="b" t="t" l="l"/>
            <a:pathLst>
              <a:path h="803563" w="803563">
                <a:moveTo>
                  <a:pt x="0" y="0"/>
                </a:moveTo>
                <a:lnTo>
                  <a:pt x="803563" y="0"/>
                </a:lnTo>
                <a:lnTo>
                  <a:pt x="803563" y="803563"/>
                </a:lnTo>
                <a:lnTo>
                  <a:pt x="0" y="8035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913189" y="4442310"/>
            <a:ext cx="639880" cy="445006"/>
            <a:chOff x="0" y="0"/>
            <a:chExt cx="853173" cy="59334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53174" cy="593342"/>
            </a:xfrm>
            <a:custGeom>
              <a:avLst/>
              <a:gdLst/>
              <a:ahLst/>
              <a:cxnLst/>
              <a:rect r="r" b="b" t="t" l="l"/>
              <a:pathLst>
                <a:path h="593342" w="853174">
                  <a:moveTo>
                    <a:pt x="0" y="0"/>
                  </a:moveTo>
                  <a:lnTo>
                    <a:pt x="853174" y="0"/>
                  </a:lnTo>
                  <a:lnTo>
                    <a:pt x="853174" y="593342"/>
                  </a:lnTo>
                  <a:lnTo>
                    <a:pt x="0" y="593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04775"/>
              <a:ext cx="853173" cy="6981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780"/>
                </a:lnSpc>
              </a:pPr>
              <a:r>
                <a:rPr lang="en-US" sz="270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831348" y="5160655"/>
            <a:ext cx="803563" cy="803563"/>
          </a:xfrm>
          <a:custGeom>
            <a:avLst/>
            <a:gdLst/>
            <a:ahLst/>
            <a:cxnLst/>
            <a:rect r="r" b="b" t="t" l="l"/>
            <a:pathLst>
              <a:path h="803563" w="803563">
                <a:moveTo>
                  <a:pt x="0" y="0"/>
                </a:moveTo>
                <a:lnTo>
                  <a:pt x="803563" y="0"/>
                </a:lnTo>
                <a:lnTo>
                  <a:pt x="803563" y="803563"/>
                </a:lnTo>
                <a:lnTo>
                  <a:pt x="0" y="8035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7" id="27"/>
          <p:cNvGrpSpPr/>
          <p:nvPr/>
        </p:nvGrpSpPr>
        <p:grpSpPr>
          <a:xfrm rot="0">
            <a:off x="913189" y="5322074"/>
            <a:ext cx="639880" cy="445006"/>
            <a:chOff x="0" y="0"/>
            <a:chExt cx="853173" cy="59334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53174" cy="593342"/>
            </a:xfrm>
            <a:custGeom>
              <a:avLst/>
              <a:gdLst/>
              <a:ahLst/>
              <a:cxnLst/>
              <a:rect r="r" b="b" t="t" l="l"/>
              <a:pathLst>
                <a:path h="593342" w="853174">
                  <a:moveTo>
                    <a:pt x="0" y="0"/>
                  </a:moveTo>
                  <a:lnTo>
                    <a:pt x="853174" y="0"/>
                  </a:lnTo>
                  <a:lnTo>
                    <a:pt x="853174" y="593342"/>
                  </a:lnTo>
                  <a:lnTo>
                    <a:pt x="0" y="593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04775"/>
              <a:ext cx="853173" cy="6981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780"/>
                </a:lnSpc>
              </a:pPr>
              <a:r>
                <a:rPr lang="en-US" sz="270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831348" y="6078518"/>
            <a:ext cx="803563" cy="803563"/>
          </a:xfrm>
          <a:custGeom>
            <a:avLst/>
            <a:gdLst/>
            <a:ahLst/>
            <a:cxnLst/>
            <a:rect r="r" b="b" t="t" l="l"/>
            <a:pathLst>
              <a:path h="803563" w="803563">
                <a:moveTo>
                  <a:pt x="0" y="0"/>
                </a:moveTo>
                <a:lnTo>
                  <a:pt x="803563" y="0"/>
                </a:lnTo>
                <a:lnTo>
                  <a:pt x="803563" y="803563"/>
                </a:lnTo>
                <a:lnTo>
                  <a:pt x="0" y="8035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1" id="31"/>
          <p:cNvGrpSpPr/>
          <p:nvPr/>
        </p:nvGrpSpPr>
        <p:grpSpPr>
          <a:xfrm rot="0">
            <a:off x="913189" y="6239937"/>
            <a:ext cx="639880" cy="445006"/>
            <a:chOff x="0" y="0"/>
            <a:chExt cx="853173" cy="59334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53174" cy="593342"/>
            </a:xfrm>
            <a:custGeom>
              <a:avLst/>
              <a:gdLst/>
              <a:ahLst/>
              <a:cxnLst/>
              <a:rect r="r" b="b" t="t" l="l"/>
              <a:pathLst>
                <a:path h="593342" w="853174">
                  <a:moveTo>
                    <a:pt x="0" y="0"/>
                  </a:moveTo>
                  <a:lnTo>
                    <a:pt x="853174" y="0"/>
                  </a:lnTo>
                  <a:lnTo>
                    <a:pt x="853174" y="593342"/>
                  </a:lnTo>
                  <a:lnTo>
                    <a:pt x="0" y="593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04775"/>
              <a:ext cx="853173" cy="6981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780"/>
                </a:lnSpc>
              </a:pPr>
              <a:r>
                <a:rPr lang="en-US" sz="270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rPr>
                <a:t>05</a:t>
              </a:r>
            </a:p>
          </p:txBody>
        </p:sp>
      </p:grpSp>
      <p:sp>
        <p:nvSpPr>
          <p:cNvPr name="Freeform 34" id="34"/>
          <p:cNvSpPr/>
          <p:nvPr/>
        </p:nvSpPr>
        <p:spPr>
          <a:xfrm flipH="false" flipV="false" rot="0">
            <a:off x="831348" y="6958282"/>
            <a:ext cx="803563" cy="803563"/>
          </a:xfrm>
          <a:custGeom>
            <a:avLst/>
            <a:gdLst/>
            <a:ahLst/>
            <a:cxnLst/>
            <a:rect r="r" b="b" t="t" l="l"/>
            <a:pathLst>
              <a:path h="803563" w="803563">
                <a:moveTo>
                  <a:pt x="0" y="0"/>
                </a:moveTo>
                <a:lnTo>
                  <a:pt x="803563" y="0"/>
                </a:lnTo>
                <a:lnTo>
                  <a:pt x="803563" y="803563"/>
                </a:lnTo>
                <a:lnTo>
                  <a:pt x="0" y="8035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5" id="35"/>
          <p:cNvGrpSpPr/>
          <p:nvPr/>
        </p:nvGrpSpPr>
        <p:grpSpPr>
          <a:xfrm rot="0">
            <a:off x="913189" y="7119701"/>
            <a:ext cx="639880" cy="445006"/>
            <a:chOff x="0" y="0"/>
            <a:chExt cx="853173" cy="593342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53174" cy="593342"/>
            </a:xfrm>
            <a:custGeom>
              <a:avLst/>
              <a:gdLst/>
              <a:ahLst/>
              <a:cxnLst/>
              <a:rect r="r" b="b" t="t" l="l"/>
              <a:pathLst>
                <a:path h="593342" w="853174">
                  <a:moveTo>
                    <a:pt x="0" y="0"/>
                  </a:moveTo>
                  <a:lnTo>
                    <a:pt x="853174" y="0"/>
                  </a:lnTo>
                  <a:lnTo>
                    <a:pt x="853174" y="593342"/>
                  </a:lnTo>
                  <a:lnTo>
                    <a:pt x="0" y="593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104775"/>
              <a:ext cx="853173" cy="6981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780"/>
                </a:lnSpc>
              </a:pPr>
              <a:r>
                <a:rPr lang="en-US" sz="270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rPr>
                <a:t>06</a:t>
              </a:r>
            </a:p>
          </p:txBody>
        </p:sp>
      </p:grpSp>
      <p:sp>
        <p:nvSpPr>
          <p:cNvPr name="Freeform 38" id="38"/>
          <p:cNvSpPr/>
          <p:nvPr/>
        </p:nvSpPr>
        <p:spPr>
          <a:xfrm flipH="false" flipV="false" rot="0">
            <a:off x="831348" y="7838045"/>
            <a:ext cx="803563" cy="803563"/>
          </a:xfrm>
          <a:custGeom>
            <a:avLst/>
            <a:gdLst/>
            <a:ahLst/>
            <a:cxnLst/>
            <a:rect r="r" b="b" t="t" l="l"/>
            <a:pathLst>
              <a:path h="803563" w="803563">
                <a:moveTo>
                  <a:pt x="0" y="0"/>
                </a:moveTo>
                <a:lnTo>
                  <a:pt x="803563" y="0"/>
                </a:lnTo>
                <a:lnTo>
                  <a:pt x="803563" y="803563"/>
                </a:lnTo>
                <a:lnTo>
                  <a:pt x="0" y="8035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9" id="39"/>
          <p:cNvGrpSpPr/>
          <p:nvPr/>
        </p:nvGrpSpPr>
        <p:grpSpPr>
          <a:xfrm rot="0">
            <a:off x="913189" y="7999464"/>
            <a:ext cx="639880" cy="445006"/>
            <a:chOff x="0" y="0"/>
            <a:chExt cx="853173" cy="593342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53174" cy="593342"/>
            </a:xfrm>
            <a:custGeom>
              <a:avLst/>
              <a:gdLst/>
              <a:ahLst/>
              <a:cxnLst/>
              <a:rect r="r" b="b" t="t" l="l"/>
              <a:pathLst>
                <a:path h="593342" w="853174">
                  <a:moveTo>
                    <a:pt x="0" y="0"/>
                  </a:moveTo>
                  <a:lnTo>
                    <a:pt x="853174" y="0"/>
                  </a:lnTo>
                  <a:lnTo>
                    <a:pt x="853174" y="593342"/>
                  </a:lnTo>
                  <a:lnTo>
                    <a:pt x="0" y="593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104775"/>
              <a:ext cx="853173" cy="6981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780"/>
                </a:lnSpc>
              </a:pPr>
              <a:r>
                <a:rPr lang="en-US" sz="270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rPr>
                <a:t>07</a:t>
              </a:r>
            </a:p>
          </p:txBody>
        </p:sp>
      </p:grpSp>
      <p:sp>
        <p:nvSpPr>
          <p:cNvPr name="Freeform 42" id="42"/>
          <p:cNvSpPr/>
          <p:nvPr/>
        </p:nvSpPr>
        <p:spPr>
          <a:xfrm flipH="false" flipV="false" rot="0">
            <a:off x="831348" y="8717809"/>
            <a:ext cx="803563" cy="803563"/>
          </a:xfrm>
          <a:custGeom>
            <a:avLst/>
            <a:gdLst/>
            <a:ahLst/>
            <a:cxnLst/>
            <a:rect r="r" b="b" t="t" l="l"/>
            <a:pathLst>
              <a:path h="803563" w="803563">
                <a:moveTo>
                  <a:pt x="0" y="0"/>
                </a:moveTo>
                <a:lnTo>
                  <a:pt x="803563" y="0"/>
                </a:lnTo>
                <a:lnTo>
                  <a:pt x="803563" y="803563"/>
                </a:lnTo>
                <a:lnTo>
                  <a:pt x="0" y="8035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3" id="43"/>
          <p:cNvGrpSpPr/>
          <p:nvPr/>
        </p:nvGrpSpPr>
        <p:grpSpPr>
          <a:xfrm rot="0">
            <a:off x="913189" y="8879228"/>
            <a:ext cx="639880" cy="445006"/>
            <a:chOff x="0" y="0"/>
            <a:chExt cx="853173" cy="593342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53174" cy="593342"/>
            </a:xfrm>
            <a:custGeom>
              <a:avLst/>
              <a:gdLst/>
              <a:ahLst/>
              <a:cxnLst/>
              <a:rect r="r" b="b" t="t" l="l"/>
              <a:pathLst>
                <a:path h="593342" w="853174">
                  <a:moveTo>
                    <a:pt x="0" y="0"/>
                  </a:moveTo>
                  <a:lnTo>
                    <a:pt x="853174" y="0"/>
                  </a:lnTo>
                  <a:lnTo>
                    <a:pt x="853174" y="593342"/>
                  </a:lnTo>
                  <a:lnTo>
                    <a:pt x="0" y="593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104775"/>
              <a:ext cx="853173" cy="6981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780"/>
                </a:lnSpc>
              </a:pPr>
              <a:r>
                <a:rPr lang="en-US" sz="270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rPr>
                <a:t>08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343658" y="2713954"/>
            <a:ext cx="5915642" cy="3248618"/>
            <a:chOff x="0" y="0"/>
            <a:chExt cx="7887523" cy="43314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887462" cy="4331462"/>
            </a:xfrm>
            <a:custGeom>
              <a:avLst/>
              <a:gdLst/>
              <a:ahLst/>
              <a:cxnLst/>
              <a:rect r="r" b="b" t="t" l="l"/>
              <a:pathLst>
                <a:path h="4331462" w="7887462">
                  <a:moveTo>
                    <a:pt x="0" y="0"/>
                  </a:moveTo>
                  <a:lnTo>
                    <a:pt x="7887462" y="0"/>
                  </a:lnTo>
                  <a:lnTo>
                    <a:pt x="7887462" y="4331462"/>
                  </a:lnTo>
                  <a:lnTo>
                    <a:pt x="0" y="43314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1421705" y="6214433"/>
            <a:ext cx="5837595" cy="3247162"/>
            <a:chOff x="0" y="0"/>
            <a:chExt cx="7783460" cy="432954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783449" cy="4329557"/>
            </a:xfrm>
            <a:custGeom>
              <a:avLst/>
              <a:gdLst/>
              <a:ahLst/>
              <a:cxnLst/>
              <a:rect r="r" b="b" t="t" l="l"/>
              <a:pathLst>
                <a:path h="4329557" w="7783449">
                  <a:moveTo>
                    <a:pt x="0" y="0"/>
                  </a:moveTo>
                  <a:lnTo>
                    <a:pt x="7783449" y="0"/>
                  </a:lnTo>
                  <a:lnTo>
                    <a:pt x="7783449" y="4329557"/>
                  </a:lnTo>
                  <a:lnTo>
                    <a:pt x="0" y="4329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1" r="0" b="-2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11835" y="1166495"/>
            <a:ext cx="4144010" cy="807720"/>
            <a:chOff x="0" y="0"/>
            <a:chExt cx="5525347" cy="10769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525347" cy="1076960"/>
            </a:xfrm>
            <a:custGeom>
              <a:avLst/>
              <a:gdLst/>
              <a:ahLst/>
              <a:cxnLst/>
              <a:rect r="r" b="b" t="t" l="l"/>
              <a:pathLst>
                <a:path h="1076960" w="5525347">
                  <a:moveTo>
                    <a:pt x="0" y="0"/>
                  </a:moveTo>
                  <a:lnTo>
                    <a:pt x="5525347" y="0"/>
                  </a:lnTo>
                  <a:lnTo>
                    <a:pt x="5525347" y="1076960"/>
                  </a:lnTo>
                  <a:lnTo>
                    <a:pt x="0" y="1076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71450"/>
              <a:ext cx="5525347" cy="1248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ĐẶT VẤN ĐỀ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38271" y="2698528"/>
            <a:ext cx="10905386" cy="6356392"/>
            <a:chOff x="0" y="0"/>
            <a:chExt cx="14540515" cy="84751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540514" cy="8475190"/>
            </a:xfrm>
            <a:custGeom>
              <a:avLst/>
              <a:gdLst/>
              <a:ahLst/>
              <a:cxnLst/>
              <a:rect r="r" b="b" t="t" l="l"/>
              <a:pathLst>
                <a:path h="8475190" w="14540514">
                  <a:moveTo>
                    <a:pt x="0" y="0"/>
                  </a:moveTo>
                  <a:lnTo>
                    <a:pt x="14540514" y="0"/>
                  </a:lnTo>
                  <a:lnTo>
                    <a:pt x="14540514" y="8475190"/>
                  </a:lnTo>
                  <a:lnTo>
                    <a:pt x="0" y="84751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52400"/>
              <a:ext cx="14540515" cy="862758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913765" indent="-304588" lvl="2">
                <a:lnSpc>
                  <a:spcPts val="5595"/>
                </a:lnSpc>
                <a:buFont typeface="Arial"/>
                <a:buChar char="⚬"/>
              </a:pPr>
              <a:r>
                <a:rPr lang="en-US" sz="4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An ninh ngày càng quan trọng khi đô thị hóa và tội phạm gia tăng.</a:t>
              </a:r>
            </a:p>
            <a:p>
              <a:pPr algn="l" marL="913765" indent="-304588" lvl="2">
                <a:lnSpc>
                  <a:spcPts val="5595"/>
                </a:lnSpc>
              </a:pPr>
            </a:p>
            <a:p>
              <a:pPr algn="l" marL="913765" indent="-304588" lvl="2">
                <a:lnSpc>
                  <a:spcPts val="5595"/>
                </a:lnSpc>
                <a:buFont typeface="Arial"/>
                <a:buChar char="⚬"/>
              </a:pPr>
              <a:r>
                <a:rPr lang="en-US" sz="4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Hệ thống giám sát truyền thống tốn nhân lực, phản ứng chậm, chi phí cao.</a:t>
              </a:r>
            </a:p>
            <a:p>
              <a:pPr algn="l" marL="913765" indent="-304588" lvl="2">
                <a:lnSpc>
                  <a:spcPts val="5595"/>
                </a:lnSpc>
              </a:pPr>
            </a:p>
            <a:p>
              <a:pPr algn="l" marL="913765" indent="-304588" lvl="2">
                <a:lnSpc>
                  <a:spcPts val="5595"/>
                </a:lnSpc>
                <a:buFont typeface="Arial"/>
                <a:buChar char="⚬"/>
              </a:pPr>
              <a:r>
                <a:rPr lang="en-US" sz="4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Giải pháp: AIoT tự động nhận diện khuôn mặt, phát hiện chuyển động, cảnh báo real-time.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9731548" y="2913015"/>
            <a:ext cx="8173310" cy="5259197"/>
            <a:chOff x="0" y="0"/>
            <a:chExt cx="10897747" cy="701226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897743" cy="7012305"/>
            </a:xfrm>
            <a:custGeom>
              <a:avLst/>
              <a:gdLst/>
              <a:ahLst/>
              <a:cxnLst/>
              <a:rect r="r" b="b" t="t" l="l"/>
              <a:pathLst>
                <a:path h="7012305" w="10897743">
                  <a:moveTo>
                    <a:pt x="0" y="0"/>
                  </a:moveTo>
                  <a:lnTo>
                    <a:pt x="10897743" y="0"/>
                  </a:lnTo>
                  <a:lnTo>
                    <a:pt x="10897743" y="7012305"/>
                  </a:lnTo>
                  <a:lnTo>
                    <a:pt x="0" y="70123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11884" y="1190391"/>
            <a:ext cx="7792628" cy="807720"/>
            <a:chOff x="0" y="0"/>
            <a:chExt cx="10390171" cy="10769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390170" cy="1076960"/>
            </a:xfrm>
            <a:custGeom>
              <a:avLst/>
              <a:gdLst/>
              <a:ahLst/>
              <a:cxnLst/>
              <a:rect r="r" b="b" t="t" l="l"/>
              <a:pathLst>
                <a:path h="1076960" w="10390170">
                  <a:moveTo>
                    <a:pt x="0" y="0"/>
                  </a:moveTo>
                  <a:lnTo>
                    <a:pt x="10390170" y="0"/>
                  </a:lnTo>
                  <a:lnTo>
                    <a:pt x="10390170" y="1076960"/>
                  </a:lnTo>
                  <a:lnTo>
                    <a:pt x="0" y="1076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71450"/>
              <a:ext cx="10390171" cy="1248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MỤC TIÊU NGHIÊN CỨU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11884" y="2817765"/>
            <a:ext cx="8728352" cy="4734483"/>
            <a:chOff x="0" y="0"/>
            <a:chExt cx="11637803" cy="631264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637803" cy="6312644"/>
            </a:xfrm>
            <a:custGeom>
              <a:avLst/>
              <a:gdLst/>
              <a:ahLst/>
              <a:cxnLst/>
              <a:rect r="r" b="b" t="t" l="l"/>
              <a:pathLst>
                <a:path h="6312644" w="11637803">
                  <a:moveTo>
                    <a:pt x="0" y="0"/>
                  </a:moveTo>
                  <a:lnTo>
                    <a:pt x="11637803" y="0"/>
                  </a:lnTo>
                  <a:lnTo>
                    <a:pt x="11637803" y="6312644"/>
                  </a:lnTo>
                  <a:lnTo>
                    <a:pt x="0" y="63126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23825"/>
              <a:ext cx="11637803" cy="64364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766731" indent="-255577" lvl="2">
                <a:lnSpc>
                  <a:spcPts val="4695"/>
                </a:lnSpc>
                <a:buFont typeface="Arial"/>
                <a:buChar char="⚬"/>
              </a:pPr>
              <a:r>
                <a:rPr lang="en-US" sz="335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Ứng dụng AI để nhận diện khuôn mặt, xác định danh tính.</a:t>
              </a:r>
            </a:p>
            <a:p>
              <a:pPr algn="l" marL="766731" indent="-255577" lvl="2">
                <a:lnSpc>
                  <a:spcPts val="4695"/>
                </a:lnSpc>
              </a:pPr>
            </a:p>
            <a:p>
              <a:pPr algn="l" marL="766731" indent="-255577" lvl="2">
                <a:lnSpc>
                  <a:spcPts val="4695"/>
                </a:lnSpc>
                <a:buFont typeface="Arial"/>
                <a:buChar char="⚬"/>
              </a:pPr>
              <a:r>
                <a:rPr lang="en-US" sz="335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Phát hiện chuyển động bất thường và kích hoạt cảnh báo.</a:t>
              </a:r>
            </a:p>
            <a:p>
              <a:pPr algn="l" marL="766731" indent="-255577" lvl="2">
                <a:lnSpc>
                  <a:spcPts val="4695"/>
                </a:lnSpc>
              </a:pPr>
            </a:p>
            <a:p>
              <a:pPr algn="l" marL="766731" indent="-255577" lvl="2">
                <a:lnSpc>
                  <a:spcPts val="4695"/>
                </a:lnSpc>
                <a:buFont typeface="Arial"/>
                <a:buChar char="⚬"/>
              </a:pPr>
              <a:r>
                <a:rPr lang="en-US" sz="335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Triển khai trên nền tảng IoT để truyền dữ liệu đến trung tâm điều khiển.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321616" y="3133800"/>
            <a:ext cx="6461770" cy="5153262"/>
            <a:chOff x="0" y="0"/>
            <a:chExt cx="8615693" cy="687101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615680" cy="6870954"/>
            </a:xfrm>
            <a:custGeom>
              <a:avLst/>
              <a:gdLst/>
              <a:ahLst/>
              <a:cxnLst/>
              <a:rect r="r" b="b" t="t" l="l"/>
              <a:pathLst>
                <a:path h="6870954" w="8615680">
                  <a:moveTo>
                    <a:pt x="0" y="0"/>
                  </a:moveTo>
                  <a:lnTo>
                    <a:pt x="8615680" y="0"/>
                  </a:lnTo>
                  <a:lnTo>
                    <a:pt x="8615680" y="6870954"/>
                  </a:lnTo>
                  <a:lnTo>
                    <a:pt x="0" y="68709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7" r="0" b="-28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11884" y="1328165"/>
            <a:ext cx="8432116" cy="807720"/>
            <a:chOff x="0" y="0"/>
            <a:chExt cx="11242821" cy="10769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242822" cy="1076960"/>
            </a:xfrm>
            <a:custGeom>
              <a:avLst/>
              <a:gdLst/>
              <a:ahLst/>
              <a:cxnLst/>
              <a:rect r="r" b="b" t="t" l="l"/>
              <a:pathLst>
                <a:path h="1076960" w="11242822">
                  <a:moveTo>
                    <a:pt x="0" y="0"/>
                  </a:moveTo>
                  <a:lnTo>
                    <a:pt x="11242822" y="0"/>
                  </a:lnTo>
                  <a:lnTo>
                    <a:pt x="11242822" y="1076960"/>
                  </a:lnTo>
                  <a:lnTo>
                    <a:pt x="0" y="1076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71450"/>
              <a:ext cx="11242821" cy="1248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CÁC NGHIÊN CỨU LIÊN QUAN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0" y="2573020"/>
            <a:ext cx="10524114" cy="7352030"/>
            <a:chOff x="0" y="0"/>
            <a:chExt cx="14032152" cy="980270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032153" cy="9802706"/>
            </a:xfrm>
            <a:custGeom>
              <a:avLst/>
              <a:gdLst/>
              <a:ahLst/>
              <a:cxnLst/>
              <a:rect r="r" b="b" t="t" l="l"/>
              <a:pathLst>
                <a:path h="9802706" w="14032153">
                  <a:moveTo>
                    <a:pt x="0" y="0"/>
                  </a:moveTo>
                  <a:lnTo>
                    <a:pt x="14032153" y="0"/>
                  </a:lnTo>
                  <a:lnTo>
                    <a:pt x="14032153" y="9802706"/>
                  </a:lnTo>
                  <a:lnTo>
                    <a:pt x="0" y="980270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52400"/>
              <a:ext cx="14032152" cy="995510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 marL="868680" indent="-289560" lvl="2">
                <a:lnSpc>
                  <a:spcPts val="5320"/>
                </a:lnSpc>
                <a:buFont typeface="Arial"/>
                <a:buChar char="⚬"/>
              </a:pPr>
              <a:r>
                <a:rPr lang="en-US" sz="3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Các công nghệ nhận diện khuôn mặt phổ biến: OpenCV, DeepFace, FaceNet...</a:t>
              </a:r>
            </a:p>
            <a:p>
              <a:pPr algn="just" marL="868680" indent="-289560" lvl="2">
                <a:lnSpc>
                  <a:spcPts val="5320"/>
                </a:lnSpc>
              </a:pPr>
            </a:p>
            <a:p>
              <a:pPr algn="just" marL="868680" indent="-289560" lvl="2">
                <a:lnSpc>
                  <a:spcPts val="5320"/>
                </a:lnSpc>
                <a:buFont typeface="Arial"/>
                <a:buChar char="⚬"/>
              </a:pPr>
              <a:r>
                <a:rPr lang="en-US" sz="3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Các phương pháp phát hiện chuyển động: Background Subtraction, Optical Flow, YOLO...</a:t>
              </a:r>
            </a:p>
            <a:p>
              <a:pPr algn="l" marL="868680" indent="-289560" lvl="2">
                <a:lnSpc>
                  <a:spcPts val="5320"/>
                </a:lnSpc>
              </a:pPr>
            </a:p>
            <a:p>
              <a:pPr algn="just" marL="868680" indent="-289560" lvl="2">
                <a:lnSpc>
                  <a:spcPts val="5320"/>
                </a:lnSpc>
                <a:buFont typeface="Arial"/>
                <a:buChar char="⚬"/>
              </a:pPr>
              <a:r>
                <a:rPr lang="en-US" sz="3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Hệ thống AI giám sát an ninh đã có: Amazon Rekognition, Hikvision AI Camera...</a:t>
              </a:r>
            </a:p>
            <a:p>
              <a:pPr algn="just" marL="868680" indent="-289560" lvl="2">
                <a:lnSpc>
                  <a:spcPts val="532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11884" y="2325927"/>
            <a:ext cx="9837268" cy="7827010"/>
            <a:chOff x="0" y="0"/>
            <a:chExt cx="13116357" cy="1043601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116358" cy="10436013"/>
            </a:xfrm>
            <a:custGeom>
              <a:avLst/>
              <a:gdLst/>
              <a:ahLst/>
              <a:cxnLst/>
              <a:rect r="r" b="b" t="t" l="l"/>
              <a:pathLst>
                <a:path h="10436013" w="13116358">
                  <a:moveTo>
                    <a:pt x="0" y="0"/>
                  </a:moveTo>
                  <a:lnTo>
                    <a:pt x="13116358" y="0"/>
                  </a:lnTo>
                  <a:lnTo>
                    <a:pt x="13116358" y="10436013"/>
                  </a:lnTo>
                  <a:lnTo>
                    <a:pt x="0" y="104360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23825"/>
              <a:ext cx="13116357" cy="105598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766731" indent="-255577" lvl="2">
                <a:lnSpc>
                  <a:spcPts val="4695"/>
                </a:lnSpc>
                <a:buFont typeface="Arial"/>
                <a:buChar char="⚬"/>
              </a:pPr>
              <a:r>
                <a:rPr lang="en-US" sz="335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Camera IP/Webcam: Ghi hình, nhận diện khuôn mặt, phát hiện chuyển động.</a:t>
              </a:r>
            </a:p>
            <a:p>
              <a:pPr algn="l" marL="766731" indent="-255577" lvl="2">
                <a:lnSpc>
                  <a:spcPts val="4695"/>
                </a:lnSpc>
              </a:pPr>
            </a:p>
            <a:p>
              <a:pPr algn="l" marL="766731" indent="-255577" lvl="2">
                <a:lnSpc>
                  <a:spcPts val="4695"/>
                </a:lnSpc>
                <a:buFont typeface="Arial"/>
                <a:buChar char="⚬"/>
              </a:pPr>
              <a:r>
                <a:rPr lang="en-US" sz="335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ESP8266: Nhận và truyền dữ liệu, điều khiển cảnh báo.</a:t>
              </a:r>
            </a:p>
            <a:p>
              <a:pPr algn="l" marL="766731" indent="-255577" lvl="2">
                <a:lnSpc>
                  <a:spcPts val="4695"/>
                </a:lnSpc>
              </a:pPr>
            </a:p>
            <a:p>
              <a:pPr algn="l" marL="766731" indent="-255577" lvl="2">
                <a:lnSpc>
                  <a:spcPts val="4695"/>
                </a:lnSpc>
                <a:buFont typeface="Arial"/>
                <a:buChar char="⚬"/>
              </a:pPr>
              <a:r>
                <a:rPr lang="en-US" sz="335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Buzzer &amp; Đèn LED: Cảnh báo khi có sự kiện bất thường.</a:t>
              </a:r>
            </a:p>
            <a:p>
              <a:pPr algn="l" marL="766731" indent="-255577" lvl="2">
                <a:lnSpc>
                  <a:spcPts val="4695"/>
                </a:lnSpc>
              </a:pPr>
            </a:p>
            <a:p>
              <a:pPr algn="l" marL="766731" indent="-255577" lvl="2">
                <a:lnSpc>
                  <a:spcPts val="4695"/>
                </a:lnSpc>
                <a:buFont typeface="Arial"/>
                <a:buChar char="⚬"/>
              </a:pPr>
              <a:r>
                <a:rPr lang="en-US" sz="335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Máy chủ (Local): Lưu trữ dữ liệu, xử lý AI.</a:t>
              </a:r>
            </a:p>
            <a:p>
              <a:pPr algn="l" marL="766731" indent="-255577" lvl="2">
                <a:lnSpc>
                  <a:spcPts val="4695"/>
                </a:lnSpc>
              </a:pPr>
            </a:p>
            <a:p>
              <a:pPr algn="l" marL="766731" indent="-255577" lvl="2">
                <a:lnSpc>
                  <a:spcPts val="4695"/>
                </a:lnSpc>
                <a:buFont typeface="Arial"/>
                <a:buChar char="⚬"/>
              </a:pPr>
              <a:r>
                <a:rPr lang="en-US" sz="335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App Telegram: Gửi thông báo real-time.</a:t>
              </a:r>
            </a:p>
            <a:p>
              <a:pPr algn="l" marL="766731" indent="-255577" lvl="2">
                <a:lnSpc>
                  <a:spcPts val="4695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305125" y="2128266"/>
            <a:ext cx="5065387" cy="5106073"/>
            <a:chOff x="0" y="0"/>
            <a:chExt cx="6753849" cy="680809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753860" cy="6808089"/>
            </a:xfrm>
            <a:custGeom>
              <a:avLst/>
              <a:gdLst/>
              <a:ahLst/>
              <a:cxnLst/>
              <a:rect r="r" b="b" t="t" l="l"/>
              <a:pathLst>
                <a:path h="6808089" w="6753860">
                  <a:moveTo>
                    <a:pt x="0" y="0"/>
                  </a:moveTo>
                  <a:lnTo>
                    <a:pt x="6753860" y="0"/>
                  </a:lnTo>
                  <a:lnTo>
                    <a:pt x="6753860" y="6808089"/>
                  </a:lnTo>
                  <a:lnTo>
                    <a:pt x="0" y="68080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4608575" y="3160736"/>
            <a:ext cx="3041131" cy="3041131"/>
            <a:chOff x="0" y="0"/>
            <a:chExt cx="4054841" cy="405484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054856" cy="4054856"/>
            </a:xfrm>
            <a:custGeom>
              <a:avLst/>
              <a:gdLst/>
              <a:ahLst/>
              <a:cxnLst/>
              <a:rect r="r" b="b" t="t" l="l"/>
              <a:pathLst>
                <a:path h="4054856" w="4054856">
                  <a:moveTo>
                    <a:pt x="0" y="0"/>
                  </a:moveTo>
                  <a:lnTo>
                    <a:pt x="4054856" y="0"/>
                  </a:lnTo>
                  <a:lnTo>
                    <a:pt x="4054856" y="4054856"/>
                  </a:lnTo>
                  <a:lnTo>
                    <a:pt x="0" y="40548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2360015" y="6444833"/>
            <a:ext cx="2638966" cy="2936262"/>
          </a:xfrm>
          <a:custGeom>
            <a:avLst/>
            <a:gdLst/>
            <a:ahLst/>
            <a:cxnLst/>
            <a:rect r="r" b="b" t="t" l="l"/>
            <a:pathLst>
              <a:path h="2936262" w="2638966">
                <a:moveTo>
                  <a:pt x="0" y="0"/>
                </a:moveTo>
                <a:lnTo>
                  <a:pt x="2638966" y="0"/>
                </a:lnTo>
                <a:lnTo>
                  <a:pt x="2638966" y="2936262"/>
                </a:lnTo>
                <a:lnTo>
                  <a:pt x="0" y="29362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51" t="0" r="-51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711884" y="1328165"/>
            <a:ext cx="8432116" cy="800101"/>
            <a:chOff x="0" y="0"/>
            <a:chExt cx="11242821" cy="106680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242822" cy="1066801"/>
            </a:xfrm>
            <a:custGeom>
              <a:avLst/>
              <a:gdLst/>
              <a:ahLst/>
              <a:cxnLst/>
              <a:rect r="r" b="b" t="t" l="l"/>
              <a:pathLst>
                <a:path h="1066801" w="11242822">
                  <a:moveTo>
                    <a:pt x="0" y="0"/>
                  </a:moveTo>
                  <a:lnTo>
                    <a:pt x="11242822" y="0"/>
                  </a:lnTo>
                  <a:lnTo>
                    <a:pt x="11242822" y="1066801"/>
                  </a:lnTo>
                  <a:lnTo>
                    <a:pt x="0" y="10668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71450"/>
              <a:ext cx="11242821" cy="123825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CÁC THIẾT BỊ SỬ DỤNG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47472" y="2827600"/>
            <a:ext cx="2328358" cy="2331272"/>
            <a:chOff x="0" y="0"/>
            <a:chExt cx="3104477" cy="3108363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3104515" cy="3108325"/>
            </a:xfrm>
            <a:custGeom>
              <a:avLst/>
              <a:gdLst/>
              <a:ahLst/>
              <a:cxnLst/>
              <a:rect r="r" b="b" t="t" l="l"/>
              <a:pathLst>
                <a:path h="3108325" w="3104515">
                  <a:moveTo>
                    <a:pt x="3104515" y="0"/>
                  </a:moveTo>
                  <a:lnTo>
                    <a:pt x="0" y="0"/>
                  </a:lnTo>
                  <a:lnTo>
                    <a:pt x="0" y="3108325"/>
                  </a:lnTo>
                  <a:lnTo>
                    <a:pt x="3104515" y="3108325"/>
                  </a:lnTo>
                  <a:lnTo>
                    <a:pt x="3104515" y="0"/>
                  </a:lnTo>
                  <a:close/>
                </a:path>
              </a:pathLst>
            </a:custGeom>
            <a:blipFill>
              <a:blip r:embed="rId5"/>
              <a:stretch>
                <a:fillRect l="0" t="-26" r="1" b="-27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162772" y="3447612"/>
            <a:ext cx="2690148" cy="1429141"/>
            <a:chOff x="0" y="0"/>
            <a:chExt cx="3586864" cy="190552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586861" cy="1905508"/>
            </a:xfrm>
            <a:custGeom>
              <a:avLst/>
              <a:gdLst/>
              <a:ahLst/>
              <a:cxnLst/>
              <a:rect r="r" b="b" t="t" l="l"/>
              <a:pathLst>
                <a:path h="1905508" w="3586861">
                  <a:moveTo>
                    <a:pt x="0" y="0"/>
                  </a:moveTo>
                  <a:lnTo>
                    <a:pt x="3586861" y="0"/>
                  </a:lnTo>
                  <a:lnTo>
                    <a:pt x="3586861" y="1905508"/>
                  </a:lnTo>
                  <a:lnTo>
                    <a:pt x="0" y="1905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8" t="0" r="-38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3960540" y="3131243"/>
            <a:ext cx="2454275" cy="2196576"/>
            <a:chOff x="0" y="0"/>
            <a:chExt cx="3272367" cy="29287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72409" cy="2928747"/>
            </a:xfrm>
            <a:custGeom>
              <a:avLst/>
              <a:gdLst/>
              <a:ahLst/>
              <a:cxnLst/>
              <a:rect r="r" b="b" t="t" l="l"/>
              <a:pathLst>
                <a:path h="2928747" w="3272409">
                  <a:moveTo>
                    <a:pt x="0" y="0"/>
                  </a:moveTo>
                  <a:lnTo>
                    <a:pt x="3272409" y="0"/>
                  </a:lnTo>
                  <a:lnTo>
                    <a:pt x="3272409" y="2928747"/>
                  </a:lnTo>
                  <a:lnTo>
                    <a:pt x="0" y="29287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5637452" y="3192083"/>
            <a:ext cx="1940199" cy="1940199"/>
            <a:chOff x="0" y="0"/>
            <a:chExt cx="2586932" cy="258693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586990" cy="2586990"/>
            </a:xfrm>
            <a:custGeom>
              <a:avLst/>
              <a:gdLst/>
              <a:ahLst/>
              <a:cxnLst/>
              <a:rect r="r" b="b" t="t" l="l"/>
              <a:pathLst>
                <a:path h="2586990" w="2586990">
                  <a:moveTo>
                    <a:pt x="0" y="0"/>
                  </a:moveTo>
                  <a:lnTo>
                    <a:pt x="2586990" y="0"/>
                  </a:lnTo>
                  <a:lnTo>
                    <a:pt x="2586990" y="2586990"/>
                  </a:lnTo>
                  <a:lnTo>
                    <a:pt x="0" y="25869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2" b="2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3856390" y="3938774"/>
            <a:ext cx="1374195" cy="687098"/>
          </a:xfrm>
          <a:custGeom>
            <a:avLst/>
            <a:gdLst/>
            <a:ahLst/>
            <a:cxnLst/>
            <a:rect r="r" b="b" t="t" l="l"/>
            <a:pathLst>
              <a:path h="687098" w="1374195">
                <a:moveTo>
                  <a:pt x="0" y="0"/>
                </a:moveTo>
                <a:lnTo>
                  <a:pt x="1374195" y="0"/>
                </a:lnTo>
                <a:lnTo>
                  <a:pt x="1374195" y="687098"/>
                </a:lnTo>
                <a:lnTo>
                  <a:pt x="0" y="68709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1034" r="0" b="-1034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462819" y="3885982"/>
            <a:ext cx="1374195" cy="687098"/>
          </a:xfrm>
          <a:custGeom>
            <a:avLst/>
            <a:gdLst/>
            <a:ahLst/>
            <a:cxnLst/>
            <a:rect r="r" b="b" t="t" l="l"/>
            <a:pathLst>
              <a:path h="687098" w="1374195">
                <a:moveTo>
                  <a:pt x="0" y="0"/>
                </a:moveTo>
                <a:lnTo>
                  <a:pt x="1374195" y="0"/>
                </a:lnTo>
                <a:lnTo>
                  <a:pt x="1374195" y="687098"/>
                </a:lnTo>
                <a:lnTo>
                  <a:pt x="0" y="68709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1034" r="0" b="-1034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176770" y="3818634"/>
            <a:ext cx="1374195" cy="687098"/>
          </a:xfrm>
          <a:custGeom>
            <a:avLst/>
            <a:gdLst/>
            <a:ahLst/>
            <a:cxnLst/>
            <a:rect r="r" b="b" t="t" l="l"/>
            <a:pathLst>
              <a:path h="687098" w="1374195">
                <a:moveTo>
                  <a:pt x="0" y="0"/>
                </a:moveTo>
                <a:lnTo>
                  <a:pt x="1374195" y="0"/>
                </a:lnTo>
                <a:lnTo>
                  <a:pt x="1374195" y="687098"/>
                </a:lnTo>
                <a:lnTo>
                  <a:pt x="0" y="68709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1034" r="0" b="-1034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6090773" y="7399824"/>
            <a:ext cx="1854474" cy="1858476"/>
            <a:chOff x="0" y="0"/>
            <a:chExt cx="2472632" cy="247796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472690" cy="2478024"/>
            </a:xfrm>
            <a:custGeom>
              <a:avLst/>
              <a:gdLst/>
              <a:ahLst/>
              <a:cxnLst/>
              <a:rect r="r" b="b" t="t" l="l"/>
              <a:pathLst>
                <a:path h="2478024" w="2472690">
                  <a:moveTo>
                    <a:pt x="0" y="0"/>
                  </a:moveTo>
                  <a:lnTo>
                    <a:pt x="2472690" y="0"/>
                  </a:lnTo>
                  <a:lnTo>
                    <a:pt x="2472690" y="2478024"/>
                  </a:lnTo>
                  <a:lnTo>
                    <a:pt x="0" y="24780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-16810" t="0" r="-16807" b="2"/>
              </a:stretch>
            </a:blip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9732514" y="7571993"/>
            <a:ext cx="1883186" cy="1617186"/>
          </a:xfrm>
          <a:custGeom>
            <a:avLst/>
            <a:gdLst/>
            <a:ahLst/>
            <a:cxnLst/>
            <a:rect r="r" b="b" t="t" l="l"/>
            <a:pathLst>
              <a:path h="1617186" w="1883186">
                <a:moveTo>
                  <a:pt x="0" y="0"/>
                </a:moveTo>
                <a:lnTo>
                  <a:pt x="1883186" y="0"/>
                </a:lnTo>
                <a:lnTo>
                  <a:pt x="1883186" y="1617186"/>
                </a:lnTo>
                <a:lnTo>
                  <a:pt x="0" y="161718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-9" t="0" r="-9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7465744">
            <a:off x="14583244" y="6695263"/>
            <a:ext cx="876582" cy="438291"/>
          </a:xfrm>
          <a:custGeom>
            <a:avLst/>
            <a:gdLst/>
            <a:ahLst/>
            <a:cxnLst/>
            <a:rect r="r" b="b" t="t" l="l"/>
            <a:pathLst>
              <a:path h="438291" w="876582">
                <a:moveTo>
                  <a:pt x="0" y="0"/>
                </a:moveTo>
                <a:lnTo>
                  <a:pt x="876582" y="0"/>
                </a:lnTo>
                <a:lnTo>
                  <a:pt x="876582" y="438291"/>
                </a:lnTo>
                <a:lnTo>
                  <a:pt x="0" y="43829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537" r="0" b="-537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10736492">
            <a:off x="8155227" y="7881784"/>
            <a:ext cx="1171459" cy="585729"/>
          </a:xfrm>
          <a:custGeom>
            <a:avLst/>
            <a:gdLst/>
            <a:ahLst/>
            <a:cxnLst/>
            <a:rect r="r" b="b" t="t" l="l"/>
            <a:pathLst>
              <a:path h="585729" w="1171459">
                <a:moveTo>
                  <a:pt x="0" y="0"/>
                </a:moveTo>
                <a:lnTo>
                  <a:pt x="1171459" y="0"/>
                </a:lnTo>
                <a:lnTo>
                  <a:pt x="1171459" y="585729"/>
                </a:lnTo>
                <a:lnTo>
                  <a:pt x="0" y="5857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1219" r="0" b="-1219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2601647" y="6737620"/>
            <a:ext cx="1898636" cy="1937383"/>
          </a:xfrm>
          <a:custGeom>
            <a:avLst/>
            <a:gdLst/>
            <a:ahLst/>
            <a:cxnLst/>
            <a:rect r="r" b="b" t="t" l="l"/>
            <a:pathLst>
              <a:path h="1937383" w="1898636">
                <a:moveTo>
                  <a:pt x="0" y="0"/>
                </a:moveTo>
                <a:lnTo>
                  <a:pt x="1898636" y="0"/>
                </a:lnTo>
                <a:lnTo>
                  <a:pt x="1898636" y="1937383"/>
                </a:lnTo>
                <a:lnTo>
                  <a:pt x="0" y="1937383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-19" t="0" r="-19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711884" y="1328165"/>
            <a:ext cx="8432116" cy="807720"/>
            <a:chOff x="0" y="0"/>
            <a:chExt cx="11242821" cy="10769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242822" cy="1076960"/>
            </a:xfrm>
            <a:custGeom>
              <a:avLst/>
              <a:gdLst/>
              <a:ahLst/>
              <a:cxnLst/>
              <a:rect r="r" b="b" t="t" l="l"/>
              <a:pathLst>
                <a:path h="1076960" w="11242822">
                  <a:moveTo>
                    <a:pt x="0" y="0"/>
                  </a:moveTo>
                  <a:lnTo>
                    <a:pt x="11242822" y="0"/>
                  </a:lnTo>
                  <a:lnTo>
                    <a:pt x="11242822" y="1076960"/>
                  </a:lnTo>
                  <a:lnTo>
                    <a:pt x="0" y="1076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71450"/>
              <a:ext cx="11242821" cy="12484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KIẾN TRÚC HỆ THỐNG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73955" y="5449189"/>
            <a:ext cx="2675391" cy="798828"/>
            <a:chOff x="0" y="0"/>
            <a:chExt cx="3567188" cy="1065104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3567188" cy="1065104"/>
            </a:xfrm>
            <a:custGeom>
              <a:avLst/>
              <a:gdLst/>
              <a:ahLst/>
              <a:cxnLst/>
              <a:rect r="r" b="b" t="t" l="l"/>
              <a:pathLst>
                <a:path h="1065104" w="3567188">
                  <a:moveTo>
                    <a:pt x="0" y="0"/>
                  </a:moveTo>
                  <a:lnTo>
                    <a:pt x="3567188" y="0"/>
                  </a:lnTo>
                  <a:lnTo>
                    <a:pt x="3567188" y="1065104"/>
                  </a:lnTo>
                  <a:lnTo>
                    <a:pt x="0" y="10651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95250"/>
              <a:ext cx="3567188" cy="116035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20"/>
                </a:lnSpc>
              </a:pPr>
              <a:r>
                <a:rPr lang="en-US" sz="23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Cung cấp luồng video (frame)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5269856" y="5449189"/>
            <a:ext cx="2675391" cy="817626"/>
            <a:chOff x="0" y="0"/>
            <a:chExt cx="3567188" cy="109016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3567188" cy="1090168"/>
            </a:xfrm>
            <a:custGeom>
              <a:avLst/>
              <a:gdLst/>
              <a:ahLst/>
              <a:cxnLst/>
              <a:rect r="r" b="b" t="t" l="l"/>
              <a:pathLst>
                <a:path h="1090168" w="3567188">
                  <a:moveTo>
                    <a:pt x="0" y="0"/>
                  </a:moveTo>
                  <a:lnTo>
                    <a:pt x="3567188" y="0"/>
                  </a:lnTo>
                  <a:lnTo>
                    <a:pt x="3567188" y="1090168"/>
                  </a:lnTo>
                  <a:lnTo>
                    <a:pt x="0" y="10901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95250"/>
              <a:ext cx="3567188" cy="11854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20"/>
                </a:lnSpc>
              </a:pPr>
              <a:r>
                <a:rPr lang="en-US" sz="23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So sánh frame để phát hiện thay đổi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8837968" y="5449189"/>
            <a:ext cx="3339755" cy="798828"/>
            <a:chOff x="0" y="0"/>
            <a:chExt cx="4453007" cy="1065104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4453006" cy="1065104"/>
            </a:xfrm>
            <a:custGeom>
              <a:avLst/>
              <a:gdLst/>
              <a:ahLst/>
              <a:cxnLst/>
              <a:rect r="r" b="b" t="t" l="l"/>
              <a:pathLst>
                <a:path h="1065104" w="4453006">
                  <a:moveTo>
                    <a:pt x="0" y="0"/>
                  </a:moveTo>
                  <a:lnTo>
                    <a:pt x="4453006" y="0"/>
                  </a:lnTo>
                  <a:lnTo>
                    <a:pt x="4453006" y="1065104"/>
                  </a:lnTo>
                  <a:lnTo>
                    <a:pt x="0" y="10651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95250"/>
              <a:ext cx="4453007" cy="116035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20"/>
                </a:lnSpc>
              </a:pPr>
              <a:r>
                <a:rPr lang="en-US" sz="23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YOLOv8: Phát hiện người (class 0).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3517800" y="5449189"/>
            <a:ext cx="3339755" cy="798828"/>
            <a:chOff x="0" y="0"/>
            <a:chExt cx="4453007" cy="1065104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4453006" cy="1065104"/>
            </a:xfrm>
            <a:custGeom>
              <a:avLst/>
              <a:gdLst/>
              <a:ahLst/>
              <a:cxnLst/>
              <a:rect r="r" b="b" t="t" l="l"/>
              <a:pathLst>
                <a:path h="1065104" w="4453006">
                  <a:moveTo>
                    <a:pt x="0" y="0"/>
                  </a:moveTo>
                  <a:lnTo>
                    <a:pt x="4453006" y="0"/>
                  </a:lnTo>
                  <a:lnTo>
                    <a:pt x="4453006" y="1065104"/>
                  </a:lnTo>
                  <a:lnTo>
                    <a:pt x="0" y="10651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95250"/>
              <a:ext cx="4453007" cy="116035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20"/>
                </a:lnSpc>
              </a:pPr>
              <a:r>
                <a:rPr lang="en-US" sz="23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DeepFace (Facenet512)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1881088" y="8721543"/>
            <a:ext cx="3339755" cy="398778"/>
            <a:chOff x="0" y="0"/>
            <a:chExt cx="4453007" cy="531704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453006" cy="531704"/>
            </a:xfrm>
            <a:custGeom>
              <a:avLst/>
              <a:gdLst/>
              <a:ahLst/>
              <a:cxnLst/>
              <a:rect r="r" b="b" t="t" l="l"/>
              <a:pathLst>
                <a:path h="531704" w="4453006">
                  <a:moveTo>
                    <a:pt x="0" y="0"/>
                  </a:moveTo>
                  <a:lnTo>
                    <a:pt x="4453006" y="0"/>
                  </a:lnTo>
                  <a:lnTo>
                    <a:pt x="4453006" y="531704"/>
                  </a:lnTo>
                  <a:lnTo>
                    <a:pt x="0" y="5317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95250"/>
              <a:ext cx="4453007" cy="62695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220"/>
                </a:lnSpc>
              </a:pPr>
              <a:r>
                <a:rPr lang="en-US" sz="23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Xử lí Logic</a:t>
              </a:r>
            </a:p>
          </p:txBody>
        </p:sp>
      </p:grpSp>
      <p:sp>
        <p:nvSpPr>
          <p:cNvPr name="Freeform 43" id="43"/>
          <p:cNvSpPr/>
          <p:nvPr/>
        </p:nvSpPr>
        <p:spPr>
          <a:xfrm flipH="false" flipV="false" rot="10682057">
            <a:off x="11622959" y="8109917"/>
            <a:ext cx="876582" cy="438291"/>
          </a:xfrm>
          <a:custGeom>
            <a:avLst/>
            <a:gdLst/>
            <a:ahLst/>
            <a:cxnLst/>
            <a:rect r="r" b="b" t="t" l="l"/>
            <a:pathLst>
              <a:path h="438291" w="876582">
                <a:moveTo>
                  <a:pt x="0" y="0"/>
                </a:moveTo>
                <a:lnTo>
                  <a:pt x="876582" y="0"/>
                </a:lnTo>
                <a:lnTo>
                  <a:pt x="876582" y="438291"/>
                </a:lnTo>
                <a:lnTo>
                  <a:pt x="0" y="43829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537" r="0" b="-537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98981" y="482803"/>
            <a:ext cx="2260319" cy="1938374"/>
            <a:chOff x="0" y="0"/>
            <a:chExt cx="3013759" cy="25844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3710" cy="2584450"/>
            </a:xfrm>
            <a:custGeom>
              <a:avLst/>
              <a:gdLst/>
              <a:ahLst/>
              <a:cxnLst/>
              <a:rect r="r" b="b" t="t" l="l"/>
              <a:pathLst>
                <a:path h="2584450" w="3013710">
                  <a:moveTo>
                    <a:pt x="0" y="0"/>
                  </a:moveTo>
                  <a:lnTo>
                    <a:pt x="3013710" y="0"/>
                  </a:lnTo>
                  <a:lnTo>
                    <a:pt x="3013710" y="2584450"/>
                  </a:lnTo>
                  <a:lnTo>
                    <a:pt x="0" y="258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7" r="-1" b="-5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11884" y="2212743"/>
            <a:ext cx="12377904" cy="30945"/>
            <a:chOff x="0" y="0"/>
            <a:chExt cx="16503872" cy="412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03904" cy="41275"/>
            </a:xfrm>
            <a:custGeom>
              <a:avLst/>
              <a:gdLst/>
              <a:ahLst/>
              <a:cxnLst/>
              <a:rect r="r" b="b" t="t" l="l"/>
              <a:pathLst>
                <a:path h="41275" w="16503904">
                  <a:moveTo>
                    <a:pt x="0" y="0"/>
                  </a:moveTo>
                  <a:lnTo>
                    <a:pt x="16503904" y="0"/>
                  </a:lnTo>
                  <a:lnTo>
                    <a:pt x="16503904" y="41275"/>
                  </a:lnTo>
                  <a:lnTo>
                    <a:pt x="0" y="41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0092" r="0" b="-1005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9624060"/>
            <a:ext cx="18288000" cy="662940"/>
            <a:chOff x="0" y="0"/>
            <a:chExt cx="24384000" cy="8839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883920"/>
            </a:xfrm>
            <a:custGeom>
              <a:avLst/>
              <a:gdLst/>
              <a:ahLst/>
              <a:cxnLst/>
              <a:rect r="r" b="b" t="t" l="l"/>
              <a:pathLst>
                <a:path h="88392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883920"/>
                  </a:lnTo>
                  <a:lnTo>
                    <a:pt x="0" y="883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81" t="0" r="-58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11884" y="2475824"/>
            <a:ext cx="15060682" cy="5149850"/>
            <a:chOff x="0" y="0"/>
            <a:chExt cx="20080909" cy="68664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080909" cy="6866467"/>
            </a:xfrm>
            <a:custGeom>
              <a:avLst/>
              <a:gdLst/>
              <a:ahLst/>
              <a:cxnLst/>
              <a:rect r="r" b="b" t="t" l="l"/>
              <a:pathLst>
                <a:path h="6866467" w="20080909">
                  <a:moveTo>
                    <a:pt x="0" y="0"/>
                  </a:moveTo>
                  <a:lnTo>
                    <a:pt x="20080909" y="0"/>
                  </a:lnTo>
                  <a:lnTo>
                    <a:pt x="20080909" y="6866467"/>
                  </a:lnTo>
                  <a:lnTo>
                    <a:pt x="0" y="6866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28600"/>
              <a:ext cx="20080909" cy="70950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20"/>
                </a:lnSpc>
              </a:pPr>
              <a:r>
                <a:rPr lang="en-US" sz="27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Webcam: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Cung cấp frame video liên tục.</a:t>
              </a:r>
            </a:p>
            <a:p>
              <a:pPr algn="l">
                <a:lnSpc>
                  <a:spcPts val="5020"/>
                </a:lnSpc>
              </a:pPr>
              <a:r>
                <a:rPr lang="en-US" sz="27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Motion Detection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 Kiểm tra chuyển động, kích hoạt xử lý tiếp theo</a:t>
              </a:r>
            </a:p>
            <a:p>
              <a:pPr algn="l">
                <a:lnSpc>
                  <a:spcPts val="5020"/>
                </a:lnSpc>
              </a:pPr>
              <a:r>
                <a:rPr lang="en-US" sz="27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Object Detection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 YOLO phát hiện người, Haar Cascade phát hiện khuôn mặt.</a:t>
              </a:r>
            </a:p>
            <a:p>
              <a:pPr algn="l">
                <a:lnSpc>
                  <a:spcPts val="5020"/>
                </a:lnSpc>
              </a:pPr>
              <a:r>
                <a:rPr lang="en-US" sz="27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Face Recognition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 DeepFace nhận diện khuôn mặt bằng cách so sánh embedding.</a:t>
              </a:r>
            </a:p>
            <a:p>
              <a:pPr algn="l">
                <a:lnSpc>
                  <a:spcPts val="5020"/>
                </a:lnSpc>
              </a:pPr>
              <a:r>
                <a:rPr lang="en-US" sz="27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Task Queue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 Đưa tác vụ xử lý cảnh báo vào hàng đợi.</a:t>
              </a:r>
            </a:p>
            <a:p>
              <a:pPr algn="l">
                <a:lnSpc>
                  <a:spcPts val="5020"/>
                </a:lnSpc>
              </a:pPr>
              <a:r>
                <a:rPr lang="en-US" sz="27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Async Worker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 Thực thi tác vụ bất đồng bộ (xử lý cảnh báo).</a:t>
              </a:r>
            </a:p>
            <a:p>
              <a:pPr algn="l">
                <a:lnSpc>
                  <a:spcPts val="5020"/>
                </a:lnSpc>
              </a:pPr>
              <a:r>
                <a:rPr lang="en-US" sz="27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Process Alert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 Tạo ảnh cảnh báo, lưu trữ, và gửi qua Telegram.</a:t>
              </a:r>
            </a:p>
            <a:p>
              <a:pPr algn="l">
                <a:lnSpc>
                  <a:spcPts val="5020"/>
                </a:lnSpc>
              </a:pPr>
              <a:r>
                <a:rPr lang="en-US" sz="270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Display</a:t>
              </a:r>
              <a:r>
                <a:rPr lang="en-US" sz="27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 Hiển thị frame trên cửa sổ.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869478" y="5366206"/>
            <a:ext cx="6259006" cy="3309450"/>
            <a:chOff x="0" y="0"/>
            <a:chExt cx="8345341" cy="44126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345297" cy="4412615"/>
            </a:xfrm>
            <a:custGeom>
              <a:avLst/>
              <a:gdLst/>
              <a:ahLst/>
              <a:cxnLst/>
              <a:rect r="r" b="b" t="t" l="l"/>
              <a:pathLst>
                <a:path h="4412615" w="8345297">
                  <a:moveTo>
                    <a:pt x="0" y="0"/>
                  </a:moveTo>
                  <a:lnTo>
                    <a:pt x="8345297" y="0"/>
                  </a:lnTo>
                  <a:lnTo>
                    <a:pt x="8345297" y="4412615"/>
                  </a:lnTo>
                  <a:lnTo>
                    <a:pt x="0" y="4412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02" r="0" b="-102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711884" y="1328165"/>
            <a:ext cx="8432116" cy="800101"/>
            <a:chOff x="0" y="0"/>
            <a:chExt cx="11242821" cy="106680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242822" cy="1066801"/>
            </a:xfrm>
            <a:custGeom>
              <a:avLst/>
              <a:gdLst/>
              <a:ahLst/>
              <a:cxnLst/>
              <a:rect r="r" b="b" t="t" l="l"/>
              <a:pathLst>
                <a:path h="1066801" w="11242822">
                  <a:moveTo>
                    <a:pt x="0" y="0"/>
                  </a:moveTo>
                  <a:lnTo>
                    <a:pt x="11242822" y="0"/>
                  </a:lnTo>
                  <a:lnTo>
                    <a:pt x="11242822" y="1066801"/>
                  </a:lnTo>
                  <a:lnTo>
                    <a:pt x="0" y="10668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71450"/>
              <a:ext cx="11242821" cy="123825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99"/>
                </a:lnSpc>
              </a:pPr>
              <a:r>
                <a:rPr lang="en-US" sz="4500" b="true">
                  <a:solidFill>
                    <a:srgbClr val="FD6C0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SƠ ĐỒ HỆ THỐNG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DAGhk1MR0Sk</dc:identifier>
  <dcterms:modified xsi:type="dcterms:W3CDTF">2011-08-01T06:04:30Z</dcterms:modified>
  <cp:revision>1</cp:revision>
  <dc:title>THỰC TẬP CNTT 5 TRIỂN KHAI ỨNG DỤNG AI, IoT.pptx</dc:title>
</cp:coreProperties>
</file>

<file path=docProps/thumbnail.jpeg>
</file>